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18" r:id="rId2"/>
    <p:sldId id="322" r:id="rId3"/>
    <p:sldId id="305" r:id="rId4"/>
    <p:sldId id="323" r:id="rId5"/>
    <p:sldId id="330" r:id="rId6"/>
    <p:sldId id="319" r:id="rId7"/>
    <p:sldId id="320" r:id="rId8"/>
    <p:sldId id="321" r:id="rId9"/>
    <p:sldId id="324" r:id="rId10"/>
    <p:sldId id="325" r:id="rId11"/>
    <p:sldId id="326" r:id="rId12"/>
    <p:sldId id="327" r:id="rId13"/>
    <p:sldId id="328" r:id="rId14"/>
    <p:sldId id="304" r:id="rId15"/>
    <p:sldId id="306" r:id="rId16"/>
    <p:sldId id="307" r:id="rId17"/>
    <p:sldId id="310" r:id="rId18"/>
    <p:sldId id="311" r:id="rId19"/>
    <p:sldId id="313" r:id="rId20"/>
    <p:sldId id="337" r:id="rId21"/>
    <p:sldId id="338" r:id="rId22"/>
    <p:sldId id="339" r:id="rId23"/>
    <p:sldId id="331" r:id="rId24"/>
    <p:sldId id="332" r:id="rId25"/>
    <p:sldId id="333" r:id="rId26"/>
    <p:sldId id="334" r:id="rId27"/>
    <p:sldId id="335" r:id="rId28"/>
    <p:sldId id="336" r:id="rId29"/>
    <p:sldId id="329" r:id="rId30"/>
    <p:sldId id="340" r:id="rId31"/>
    <p:sldId id="341" r:id="rId32"/>
    <p:sldId id="342" r:id="rId33"/>
    <p:sldId id="343" r:id="rId34"/>
    <p:sldId id="345" r:id="rId35"/>
    <p:sldId id="346" r:id="rId36"/>
    <p:sldId id="347" r:id="rId37"/>
    <p:sldId id="348" r:id="rId38"/>
    <p:sldId id="349" r:id="rId39"/>
  </p:sldIdLst>
  <p:sldSz cx="9144000" cy="6858000" type="screen4x3"/>
  <p:notesSz cx="9223375"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notesViewPr>
    <p:cSldViewPr>
      <p:cViewPr varScale="1">
        <p:scale>
          <a:sx n="70" d="100"/>
          <a:sy n="70" d="100"/>
        </p:scale>
        <p:origin x="-2766" y="-108"/>
      </p:cViewPr>
      <p:guideLst>
        <p:guide orient="horz" pos="2208"/>
        <p:guide pos="29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96796"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24445" y="1"/>
            <a:ext cx="3996796" cy="350760"/>
          </a:xfrm>
          <a:prstGeom prst="rect">
            <a:avLst/>
          </a:prstGeom>
        </p:spPr>
        <p:txBody>
          <a:bodyPr vert="horz" lIns="91440" tIns="45720" rIns="91440" bIns="45720" rtlCol="0"/>
          <a:lstStyle>
            <a:lvl1pPr algn="r">
              <a:defRPr sz="1200"/>
            </a:lvl1pPr>
          </a:lstStyle>
          <a:p>
            <a:fld id="{1A5A2FD6-C7D8-4B94-9693-596971571509}" type="datetimeFigureOut">
              <a:rPr lang="en-US" smtClean="0"/>
              <a:pPr/>
              <a:t>3/30/2016</a:t>
            </a:fld>
            <a:endParaRPr lang="en-US"/>
          </a:p>
        </p:txBody>
      </p:sp>
      <p:sp>
        <p:nvSpPr>
          <p:cNvPr id="4" name="Footer Placeholder 3"/>
          <p:cNvSpPr>
            <a:spLocks noGrp="1"/>
          </p:cNvSpPr>
          <p:nvPr>
            <p:ph type="ftr" sz="quarter" idx="2"/>
          </p:nvPr>
        </p:nvSpPr>
        <p:spPr>
          <a:xfrm>
            <a:off x="0" y="6658443"/>
            <a:ext cx="3996796"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24445" y="6658443"/>
            <a:ext cx="3996796" cy="350760"/>
          </a:xfrm>
          <a:prstGeom prst="rect">
            <a:avLst/>
          </a:prstGeom>
        </p:spPr>
        <p:txBody>
          <a:bodyPr vert="horz" lIns="91440" tIns="45720" rIns="91440" bIns="45720" rtlCol="0" anchor="b"/>
          <a:lstStyle>
            <a:lvl1pPr algn="r">
              <a:defRPr sz="1200"/>
            </a:lvl1pPr>
          </a:lstStyle>
          <a:p>
            <a:fld id="{5A36961C-B51F-4A5C-A735-2B60FCD07809}" type="slidenum">
              <a:rPr lang="en-US" smtClean="0"/>
              <a:pPr/>
              <a:t>‹#›</a:t>
            </a:fld>
            <a:endParaRPr lang="en-US"/>
          </a:p>
        </p:txBody>
      </p:sp>
    </p:spTree>
    <p:extLst>
      <p:ext uri="{BB962C8B-B14F-4D97-AF65-F5344CB8AC3E}">
        <p14:creationId xmlns:p14="http://schemas.microsoft.com/office/powerpoint/2010/main" val="403185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6796" cy="35052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224445" y="0"/>
            <a:ext cx="3996796" cy="35052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A742A25-4E9C-43E3-AE79-619D1C768383}" type="datetimeFigureOut">
              <a:rPr lang="en-US"/>
              <a:pPr>
                <a:defRPr/>
              </a:pPr>
              <a:t>3/30/2016</a:t>
            </a:fld>
            <a:endParaRPr lang="en-US"/>
          </a:p>
        </p:txBody>
      </p:sp>
      <p:sp>
        <p:nvSpPr>
          <p:cNvPr id="4" name="Slide Image Placeholder 3"/>
          <p:cNvSpPr>
            <a:spLocks noGrp="1" noRot="1" noChangeAspect="1"/>
          </p:cNvSpPr>
          <p:nvPr>
            <p:ph type="sldImg" idx="2"/>
          </p:nvPr>
        </p:nvSpPr>
        <p:spPr>
          <a:xfrm>
            <a:off x="2859088" y="525463"/>
            <a:ext cx="3505200" cy="2628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22338" y="3329940"/>
            <a:ext cx="7378700" cy="31546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58664"/>
            <a:ext cx="3996796" cy="35052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224445" y="6658664"/>
            <a:ext cx="3996796" cy="35052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85F9586-D94D-4782-890B-9A47B8089E4F}" type="slidenum">
              <a:rPr lang="en-US"/>
              <a:pPr>
                <a:defRPr/>
              </a:pPr>
              <a:t>‹#›</a:t>
            </a:fld>
            <a:endParaRPr lang="en-US"/>
          </a:p>
        </p:txBody>
      </p:sp>
    </p:spTree>
    <p:extLst>
      <p:ext uri="{BB962C8B-B14F-4D97-AF65-F5344CB8AC3E}">
        <p14:creationId xmlns:p14="http://schemas.microsoft.com/office/powerpoint/2010/main" val="41080510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9CF5F6-39AA-493A-A320-2D4A36EA1CC7}" type="datetime1">
              <a:rPr lang="en-US" smtClean="0"/>
              <a:pPr>
                <a:defRPr/>
              </a:pPr>
              <a:t>3/30/2016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9D7A08-E524-4553-9EA1-930B0D81BFF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8FE7DE-F729-4DF0-9DDA-4B62C7F2F079}" type="datetime1">
              <a:rPr lang="en-US" smtClean="0"/>
              <a:pPr>
                <a:defRPr/>
              </a:pPr>
              <a:t>3/30/2016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CCAE57-4866-4811-864A-1F139A5694D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999796-2D76-4545-9718-B5D0F81DA249}" type="datetime1">
              <a:rPr lang="en-US" smtClean="0"/>
              <a:pPr>
                <a:defRPr/>
              </a:pPr>
              <a:t>3/30/2016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F89427-144B-478C-8F6F-4BF2297681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7BAC3D-4724-41A6-9724-59A632ADA0E0}" type="datetime1">
              <a:rPr lang="en-US" smtClean="0"/>
              <a:pPr>
                <a:defRPr/>
              </a:pPr>
              <a:t>3/30/2016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92331E-0FBA-4B00-8531-F802C65B35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B0F4D8-3ACC-4BE7-A160-69481BADF72F}" type="datetime1">
              <a:rPr lang="en-US" smtClean="0"/>
              <a:pPr>
                <a:defRPr/>
              </a:pPr>
              <a:t>3/30/2016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F59CD4-0ED4-4996-AC05-B078C17BD10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76947C7-464F-4708-AA6C-5C7967E6FA38}" type="datetime1">
              <a:rPr lang="en-US" smtClean="0"/>
              <a:pPr>
                <a:defRPr/>
              </a:pPr>
              <a:t>3/30/2016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002509-4DBB-488C-893E-C6B55FD6E4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24D3798-A548-4F2E-91BA-43570E68EB9E}" type="datetime1">
              <a:rPr lang="en-US" smtClean="0"/>
              <a:pPr>
                <a:defRPr/>
              </a:pPr>
              <a:t>3/30/2016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9DA5FE6-AAFF-46C3-B8E0-C1E998070C9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3051247-3065-430A-886B-C6509C054D0B}" type="datetime1">
              <a:rPr lang="en-US" smtClean="0"/>
              <a:pPr>
                <a:defRPr/>
              </a:pPr>
              <a:t>3/30/2016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71C41D5-3288-4F6B-AEF4-57793D8958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7DE2B7-668A-4810-87C2-1579DF1533E3}" type="datetime1">
              <a:rPr lang="en-US" smtClean="0"/>
              <a:pPr>
                <a:defRPr/>
              </a:pPr>
              <a:t>3/30/2016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5F70EB-09F9-445D-B6CC-833D914F8E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86D483-07A7-4FFE-89E2-1646E41186C1}" type="datetime1">
              <a:rPr lang="en-US" smtClean="0"/>
              <a:pPr>
                <a:defRPr/>
              </a:pPr>
              <a:t>3/30/2016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07E242-E865-49D4-909D-C5F711C7962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8ECA91-F764-43E8-B17F-03E25FC404E9}" type="datetime1">
              <a:rPr lang="en-US" smtClean="0"/>
              <a:pPr>
                <a:defRPr/>
              </a:pPr>
              <a:t>3/30/2016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99E26C-8743-449C-99C2-FAC77662F95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2B6EBF5-6B78-44B3-9318-32A2CBDB65BA}" type="datetime1">
              <a:rPr lang="en-US" smtClean="0"/>
              <a:pPr>
                <a:defRPr/>
              </a:pPr>
              <a:t>3/30/2016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862FF6F-4C8B-49B4-837E-10BAC9C851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Solutions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832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1896" y="332791"/>
            <a:ext cx="5578397" cy="685800"/>
          </a:xfrm>
        </p:spPr>
        <p:txBody>
          <a:bodyPr>
            <a:normAutofit/>
          </a:bodyPr>
          <a:lstStyle/>
          <a:p>
            <a:r>
              <a:rPr lang="en-US" sz="3375" b="1" dirty="0">
                <a:latin typeface="Arial" charset="0"/>
                <a:cs typeface="Times New Roman" pitchFamily="18" charset="0"/>
              </a:rPr>
              <a:t>Reading Solubility Charts</a:t>
            </a:r>
          </a:p>
        </p:txBody>
      </p:sp>
      <p:sp>
        <p:nvSpPr>
          <p:cNvPr id="26628" name="Rectangle 4"/>
          <p:cNvSpPr>
            <a:spLocks noChangeArrowheads="1"/>
          </p:cNvSpPr>
          <p:nvPr/>
        </p:nvSpPr>
        <p:spPr bwMode="auto">
          <a:xfrm>
            <a:off x="115168" y="1651594"/>
            <a:ext cx="5595125" cy="4247317"/>
          </a:xfrm>
          <a:prstGeom prst="rect">
            <a:avLst/>
          </a:prstGeom>
          <a:noFill/>
          <a:ln w="9525">
            <a:noFill/>
            <a:miter lim="800000"/>
            <a:headEnd/>
            <a:tailEnd/>
          </a:ln>
          <a:effectLst/>
        </p:spPr>
        <p:txBody>
          <a:bodyPr wrap="square" anchor="ctr">
            <a:spAutoFit/>
          </a:bodyPr>
          <a:lstStyle/>
          <a:p>
            <a:pPr marL="342900" indent="-342900">
              <a:buFont typeface="Arial" pitchFamily="34" charset="0"/>
              <a:buChar char="•"/>
            </a:pPr>
            <a:r>
              <a:rPr lang="en-US" sz="2250" dirty="0">
                <a:latin typeface="Times New Roman" panose="02020603050405020304" pitchFamily="18" charset="0"/>
                <a:cs typeface="Times New Roman" panose="02020603050405020304" pitchFamily="18" charset="0"/>
              </a:rPr>
              <a:t>If the number in the problem is EQUAL to the value on the chart/graph the solution is considered SATURATED</a:t>
            </a:r>
          </a:p>
          <a:p>
            <a:pPr marL="342900" indent="-342900">
              <a:buFont typeface="Arial" pitchFamily="34" charset="0"/>
              <a:buChar char="•"/>
            </a:pPr>
            <a:r>
              <a:rPr lang="en-US" sz="2250" dirty="0">
                <a:latin typeface="Times New Roman" panose="02020603050405020304" pitchFamily="18" charset="0"/>
                <a:cs typeface="Times New Roman" panose="02020603050405020304" pitchFamily="18" charset="0"/>
              </a:rPr>
              <a:t>If the number in the problem is LESS than the value on the chart/graph the solution is considered  UNSATURATED</a:t>
            </a:r>
          </a:p>
          <a:p>
            <a:pPr marL="342900" indent="-342900">
              <a:buFont typeface="Arial" pitchFamily="34" charset="0"/>
              <a:buChar char="•"/>
            </a:pPr>
            <a:r>
              <a:rPr lang="en-US" sz="2250" dirty="0">
                <a:latin typeface="Times New Roman" panose="02020603050405020304" pitchFamily="18" charset="0"/>
                <a:cs typeface="Times New Roman" panose="02020603050405020304" pitchFamily="18" charset="0"/>
              </a:rPr>
              <a:t>If the number in the problem is MORE than the value on the chart/graph the solution is considered SUPER SATURATED</a:t>
            </a:r>
          </a:p>
          <a:p>
            <a:pPr marL="342900" indent="-342900">
              <a:buFont typeface="Arial" pitchFamily="34" charset="0"/>
              <a:buChar char="•"/>
            </a:pPr>
            <a:r>
              <a:rPr lang="en-US" sz="2250" dirty="0">
                <a:latin typeface="Times New Roman" panose="02020603050405020304" pitchFamily="18" charset="0"/>
                <a:cs typeface="Times New Roman" panose="02020603050405020304" pitchFamily="18" charset="0"/>
              </a:rPr>
              <a:t>Most charts/graphs are based on 100 g water.  If water is doubled or tripled than the amount of salt is doubled or tripled</a:t>
            </a:r>
          </a:p>
        </p:txBody>
      </p:sp>
      <p:sp>
        <p:nvSpPr>
          <p:cNvPr id="26889" name="Rectangle 265"/>
          <p:cNvSpPr>
            <a:spLocks noChangeArrowheads="1"/>
          </p:cNvSpPr>
          <p:nvPr/>
        </p:nvSpPr>
        <p:spPr bwMode="auto">
          <a:xfrm>
            <a:off x="1143001" y="4608791"/>
            <a:ext cx="184731" cy="369332"/>
          </a:xfrm>
          <a:prstGeom prst="rect">
            <a:avLst/>
          </a:prstGeom>
          <a:noFill/>
          <a:ln w="9525">
            <a:noFill/>
            <a:miter lim="800000"/>
            <a:headEnd/>
            <a:tailEnd/>
          </a:ln>
          <a:effectLst/>
        </p:spPr>
        <p:txBody>
          <a:bodyPr wrap="none" anchor="ctr">
            <a:spAutoFit/>
          </a:bodyPr>
          <a:lstStyle/>
          <a:p>
            <a:pPr eaLnBrk="1" hangingPunct="1"/>
            <a:endParaRPr lang="en-US">
              <a:latin typeface="Arial" charset="0"/>
            </a:endParaRPr>
          </a:p>
        </p:txBody>
      </p:sp>
      <p:pic>
        <p:nvPicPr>
          <p:cNvPr id="5" name="Picture 2" descr="solubilit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25" y="3065586"/>
            <a:ext cx="3007519" cy="282178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5520613" y="1071388"/>
            <a:ext cx="3623387" cy="1994198"/>
          </a:xfrm>
          <a:prstGeom prst="rect">
            <a:avLst/>
          </a:prstGeom>
        </p:spPr>
      </p:pic>
    </p:spTree>
    <p:extLst>
      <p:ext uri="{BB962C8B-B14F-4D97-AF65-F5344CB8AC3E}">
        <p14:creationId xmlns:p14="http://schemas.microsoft.com/office/powerpoint/2010/main" val="27916365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33647" y="881710"/>
            <a:ext cx="5578397" cy="685800"/>
          </a:xfrm>
        </p:spPr>
        <p:txBody>
          <a:bodyPr>
            <a:normAutofit/>
          </a:bodyPr>
          <a:lstStyle/>
          <a:p>
            <a:r>
              <a:rPr lang="en-US" sz="3375" b="1" dirty="0">
                <a:latin typeface="Arial" charset="0"/>
                <a:cs typeface="Times New Roman" pitchFamily="18" charset="0"/>
              </a:rPr>
              <a:t>Reading Solubility Charts</a:t>
            </a:r>
          </a:p>
        </p:txBody>
      </p:sp>
      <p:sp>
        <p:nvSpPr>
          <p:cNvPr id="26628" name="Rectangle 4"/>
          <p:cNvSpPr>
            <a:spLocks noChangeArrowheads="1"/>
          </p:cNvSpPr>
          <p:nvPr/>
        </p:nvSpPr>
        <p:spPr bwMode="auto">
          <a:xfrm>
            <a:off x="115169" y="1555968"/>
            <a:ext cx="4764944" cy="4939814"/>
          </a:xfrm>
          <a:prstGeom prst="rect">
            <a:avLst/>
          </a:prstGeom>
          <a:noFill/>
          <a:ln w="9525">
            <a:noFill/>
            <a:miter lim="800000"/>
            <a:headEnd/>
            <a:tailEnd/>
          </a:ln>
          <a:effectLst/>
        </p:spPr>
        <p:txBody>
          <a:bodyPr wrap="square" anchor="ctr">
            <a:spAutoFit/>
          </a:bodyPr>
          <a:lstStyle/>
          <a:p>
            <a:r>
              <a:rPr lang="en-US" sz="2250" dirty="0">
                <a:latin typeface="Times New Roman" panose="02020603050405020304" pitchFamily="18" charset="0"/>
                <a:cs typeface="Times New Roman" panose="02020603050405020304" pitchFamily="18" charset="0"/>
              </a:rPr>
              <a:t>Classify each as saturated, unsaturated or super saturated</a:t>
            </a:r>
          </a:p>
          <a:p>
            <a:pPr marL="342900"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40 g </a:t>
            </a:r>
            <a:r>
              <a:rPr lang="en-US" sz="2250" dirty="0" err="1">
                <a:latin typeface="Times New Roman" panose="02020603050405020304" pitchFamily="18" charset="0"/>
                <a:cs typeface="Times New Roman" panose="02020603050405020304" pitchFamily="18" charset="0"/>
              </a:rPr>
              <a:t>NaCl</a:t>
            </a:r>
            <a:r>
              <a:rPr lang="en-US" sz="2250" dirty="0">
                <a:latin typeface="Times New Roman" panose="02020603050405020304" pitchFamily="18" charset="0"/>
                <a:cs typeface="Times New Roman" panose="02020603050405020304" pitchFamily="18" charset="0"/>
              </a:rPr>
              <a:t> at 60°C</a:t>
            </a:r>
          </a:p>
          <a:p>
            <a:pPr marL="685800" lvl="1"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Above line = super saturated</a:t>
            </a:r>
          </a:p>
          <a:p>
            <a:pPr marL="342900"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10 g KClO</a:t>
            </a:r>
            <a:r>
              <a:rPr lang="en-US" sz="2250" baseline="-25000" dirty="0">
                <a:latin typeface="Times New Roman" panose="02020603050405020304" pitchFamily="18" charset="0"/>
                <a:cs typeface="Times New Roman" panose="02020603050405020304" pitchFamily="18" charset="0"/>
              </a:rPr>
              <a:t>3</a:t>
            </a:r>
            <a:r>
              <a:rPr lang="en-US" sz="2250" dirty="0">
                <a:latin typeface="Times New Roman" panose="02020603050405020304" pitchFamily="18" charset="0"/>
                <a:cs typeface="Times New Roman" panose="02020603050405020304" pitchFamily="18" charset="0"/>
              </a:rPr>
              <a:t> at 30°C</a:t>
            </a:r>
          </a:p>
          <a:p>
            <a:pPr marL="685800" lvl="1"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On line = saturated</a:t>
            </a:r>
          </a:p>
          <a:p>
            <a:pPr marL="342900"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51 g </a:t>
            </a:r>
            <a:r>
              <a:rPr lang="en-US" sz="2250" dirty="0" err="1">
                <a:latin typeface="Times New Roman" panose="02020603050405020304" pitchFamily="18" charset="0"/>
                <a:cs typeface="Times New Roman" panose="02020603050405020304" pitchFamily="18" charset="0"/>
              </a:rPr>
              <a:t>KCl</a:t>
            </a:r>
            <a:r>
              <a:rPr lang="en-US" sz="2250" dirty="0">
                <a:latin typeface="Times New Roman" panose="02020603050405020304" pitchFamily="18" charset="0"/>
                <a:cs typeface="Times New Roman" panose="02020603050405020304" pitchFamily="18" charset="0"/>
              </a:rPr>
              <a:t> at 90°C</a:t>
            </a:r>
          </a:p>
          <a:p>
            <a:pPr marL="685800" lvl="1"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Below line = unsaturated</a:t>
            </a:r>
          </a:p>
          <a:p>
            <a:pPr marL="342900"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80 g NaNO</a:t>
            </a:r>
            <a:r>
              <a:rPr lang="en-US" sz="2250" baseline="-25000" dirty="0">
                <a:latin typeface="Times New Roman" panose="02020603050405020304" pitchFamily="18" charset="0"/>
                <a:cs typeface="Times New Roman" panose="02020603050405020304" pitchFamily="18" charset="0"/>
              </a:rPr>
              <a:t>3</a:t>
            </a:r>
            <a:r>
              <a:rPr lang="en-US" sz="2250" dirty="0">
                <a:latin typeface="Times New Roman" panose="02020603050405020304" pitchFamily="18" charset="0"/>
                <a:cs typeface="Times New Roman" panose="02020603050405020304" pitchFamily="18" charset="0"/>
              </a:rPr>
              <a:t> at 10°C</a:t>
            </a:r>
          </a:p>
          <a:p>
            <a:pPr marL="685800" lvl="1"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On line = saturated</a:t>
            </a:r>
          </a:p>
          <a:p>
            <a:pPr marL="342900"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80 g CaCl</a:t>
            </a:r>
            <a:r>
              <a:rPr lang="en-US" sz="2250" baseline="-25000" dirty="0">
                <a:latin typeface="Times New Roman" panose="02020603050405020304" pitchFamily="18" charset="0"/>
                <a:cs typeface="Times New Roman" panose="02020603050405020304" pitchFamily="18" charset="0"/>
              </a:rPr>
              <a:t>2</a:t>
            </a:r>
            <a:r>
              <a:rPr lang="en-US" sz="2250" dirty="0">
                <a:latin typeface="Times New Roman" panose="02020603050405020304" pitchFamily="18" charset="0"/>
                <a:cs typeface="Times New Roman" panose="02020603050405020304" pitchFamily="18" charset="0"/>
              </a:rPr>
              <a:t> at 20°C</a:t>
            </a:r>
          </a:p>
          <a:p>
            <a:pPr marL="685800" lvl="1" indent="-342900">
              <a:buFont typeface="Arial" panose="020B0604020202020204" pitchFamily="34" charset="0"/>
              <a:buChar char="•"/>
            </a:pPr>
            <a:r>
              <a:rPr lang="en-US" sz="2250" dirty="0">
                <a:latin typeface="Times New Roman" panose="02020603050405020304" pitchFamily="18" charset="0"/>
                <a:cs typeface="Times New Roman" panose="02020603050405020304" pitchFamily="18" charset="0"/>
              </a:rPr>
              <a:t>Above line = super saturated</a:t>
            </a:r>
          </a:p>
          <a:p>
            <a:endParaRPr lang="en-US" sz="225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250" dirty="0">
              <a:latin typeface="Times New Roman" panose="02020603050405020304" pitchFamily="18" charset="0"/>
              <a:cs typeface="Times New Roman" panose="02020603050405020304" pitchFamily="18" charset="0"/>
            </a:endParaRPr>
          </a:p>
        </p:txBody>
      </p:sp>
      <p:sp>
        <p:nvSpPr>
          <p:cNvPr id="26889" name="Rectangle 265"/>
          <p:cNvSpPr>
            <a:spLocks noChangeArrowheads="1"/>
          </p:cNvSpPr>
          <p:nvPr/>
        </p:nvSpPr>
        <p:spPr bwMode="auto">
          <a:xfrm>
            <a:off x="1143001" y="4608791"/>
            <a:ext cx="184731" cy="369332"/>
          </a:xfrm>
          <a:prstGeom prst="rect">
            <a:avLst/>
          </a:prstGeom>
          <a:noFill/>
          <a:ln w="9525">
            <a:noFill/>
            <a:miter lim="800000"/>
            <a:headEnd/>
            <a:tailEnd/>
          </a:ln>
          <a:effectLst/>
        </p:spPr>
        <p:txBody>
          <a:bodyPr wrap="none" anchor="ctr">
            <a:spAutoFit/>
          </a:bodyPr>
          <a:lstStyle/>
          <a:p>
            <a:pPr eaLnBrk="1" hangingPunct="1"/>
            <a:endParaRPr lang="en-US">
              <a:latin typeface="Arial" charset="0"/>
            </a:endParaRPr>
          </a:p>
        </p:txBody>
      </p:sp>
      <p:pic>
        <p:nvPicPr>
          <p:cNvPr id="5" name="Picture 2" descr="solubilit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113" y="2010615"/>
            <a:ext cx="4131931" cy="3876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97335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62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628">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8">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62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62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33647" y="881710"/>
            <a:ext cx="5578397" cy="685800"/>
          </a:xfrm>
        </p:spPr>
        <p:txBody>
          <a:bodyPr>
            <a:normAutofit/>
          </a:bodyPr>
          <a:lstStyle/>
          <a:p>
            <a:r>
              <a:rPr lang="en-US" sz="3375" b="1" dirty="0">
                <a:latin typeface="Arial" charset="0"/>
                <a:cs typeface="Times New Roman" pitchFamily="18" charset="0"/>
              </a:rPr>
              <a:t>Reading Solubility Charts</a:t>
            </a:r>
          </a:p>
        </p:txBody>
      </p:sp>
      <p:sp>
        <p:nvSpPr>
          <p:cNvPr id="26628" name="Rectangle 4"/>
          <p:cNvSpPr>
            <a:spLocks noChangeArrowheads="1"/>
          </p:cNvSpPr>
          <p:nvPr/>
        </p:nvSpPr>
        <p:spPr bwMode="auto">
          <a:xfrm>
            <a:off x="124809" y="1384102"/>
            <a:ext cx="4764944" cy="4662815"/>
          </a:xfrm>
          <a:prstGeom prst="rect">
            <a:avLst/>
          </a:prstGeom>
          <a:noFill/>
          <a:ln w="9525">
            <a:noFill/>
            <a:miter lim="800000"/>
            <a:headEnd/>
            <a:tailEnd/>
          </a:ln>
          <a:effectLst/>
        </p:spPr>
        <p:txBody>
          <a:bodyPr wrap="square" anchor="ctr">
            <a:spAutoFit/>
          </a:bodyPr>
          <a:lstStyle/>
          <a:p>
            <a:pPr marL="385763" indent="-385763">
              <a:buFont typeface="Arial" panose="020B0604020202020204" pitchFamily="34" charset="0"/>
              <a:buChar char="•"/>
            </a:pPr>
            <a:r>
              <a:rPr lang="en-US" sz="2100" dirty="0">
                <a:latin typeface="Times New Roman" panose="02020603050405020304" pitchFamily="18" charset="0"/>
                <a:cs typeface="Times New Roman" panose="02020603050405020304" pitchFamily="18" charset="0"/>
              </a:rPr>
              <a:t>How many grams of </a:t>
            </a:r>
            <a:r>
              <a:rPr lang="en-US" sz="2100" dirty="0" err="1">
                <a:latin typeface="Times New Roman" panose="02020603050405020304" pitchFamily="18" charset="0"/>
                <a:cs typeface="Times New Roman" panose="02020603050405020304" pitchFamily="18" charset="0"/>
              </a:rPr>
              <a:t>NaCl</a:t>
            </a:r>
            <a:r>
              <a:rPr lang="en-US" sz="2100" dirty="0">
                <a:latin typeface="Times New Roman" panose="02020603050405020304" pitchFamily="18" charset="0"/>
                <a:cs typeface="Times New Roman" panose="02020603050405020304" pitchFamily="18" charset="0"/>
              </a:rPr>
              <a:t> would be needed to make a saturated solution with 200 g of water at 40°C</a:t>
            </a:r>
          </a:p>
          <a:p>
            <a:pPr marL="342900" indent="-342900">
              <a:buFont typeface="Arial" panose="020B0604020202020204" pitchFamily="34" charset="0"/>
              <a:buChar char="•"/>
            </a:pPr>
            <a:endParaRPr lang="en-US" sz="2100" dirty="0">
              <a:latin typeface="Times New Roman" panose="02020603050405020304" pitchFamily="18" charset="0"/>
              <a:cs typeface="Times New Roman" panose="02020603050405020304" pitchFamily="18" charset="0"/>
            </a:endParaRPr>
          </a:p>
          <a:p>
            <a:pPr marL="385763" indent="-385763">
              <a:buFont typeface="Arial" panose="020B0604020202020204" pitchFamily="34" charset="0"/>
              <a:buChar char="•"/>
            </a:pPr>
            <a:r>
              <a:rPr lang="en-US" sz="2100" dirty="0">
                <a:latin typeface="Times New Roman" panose="02020603050405020304" pitchFamily="18" charset="0"/>
                <a:cs typeface="Times New Roman" panose="02020603050405020304" pitchFamily="18" charset="0"/>
              </a:rPr>
              <a:t>What mass of water would be necessary to make a saturated solution containing 15 g KClO</a:t>
            </a:r>
            <a:r>
              <a:rPr lang="en-US" sz="2100" baseline="-25000" dirty="0">
                <a:latin typeface="Times New Roman" panose="02020603050405020304" pitchFamily="18" charset="0"/>
                <a:cs typeface="Times New Roman" panose="02020603050405020304" pitchFamily="18" charset="0"/>
              </a:rPr>
              <a:t>3</a:t>
            </a:r>
            <a:r>
              <a:rPr lang="en-US" sz="2100" dirty="0">
                <a:latin typeface="Times New Roman" panose="02020603050405020304" pitchFamily="18" charset="0"/>
                <a:cs typeface="Times New Roman" panose="02020603050405020304" pitchFamily="18" charset="0"/>
              </a:rPr>
              <a:t> at 70°C</a:t>
            </a:r>
          </a:p>
          <a:p>
            <a:pPr marL="342900" indent="-342900">
              <a:buFont typeface="Arial" panose="020B0604020202020204" pitchFamily="34" charset="0"/>
              <a:buChar char="•"/>
            </a:pPr>
            <a:endParaRPr lang="en-US" sz="2100" dirty="0">
              <a:latin typeface="Times New Roman" panose="02020603050405020304" pitchFamily="18" charset="0"/>
              <a:cs typeface="Times New Roman" panose="02020603050405020304" pitchFamily="18" charset="0"/>
            </a:endParaRPr>
          </a:p>
          <a:p>
            <a:pPr marL="385763" indent="-385763">
              <a:buFont typeface="Arial" panose="020B0604020202020204" pitchFamily="34" charset="0"/>
              <a:buChar char="•"/>
            </a:pPr>
            <a:r>
              <a:rPr lang="en-US" sz="2100" dirty="0">
                <a:latin typeface="Times New Roman" panose="02020603050405020304" pitchFamily="18" charset="0"/>
                <a:cs typeface="Times New Roman" panose="02020603050405020304" pitchFamily="18" charset="0"/>
              </a:rPr>
              <a:t>What is the maximum temperature where a 45g </a:t>
            </a:r>
            <a:r>
              <a:rPr lang="en-US" sz="2100" dirty="0" err="1">
                <a:latin typeface="Times New Roman" panose="02020603050405020304" pitchFamily="18" charset="0"/>
                <a:cs typeface="Times New Roman" panose="02020603050405020304" pitchFamily="18" charset="0"/>
              </a:rPr>
              <a:t>KCl</a:t>
            </a:r>
            <a:r>
              <a:rPr lang="en-US" sz="2100" dirty="0">
                <a:latin typeface="Times New Roman" panose="02020603050405020304" pitchFamily="18" charset="0"/>
                <a:cs typeface="Times New Roman" panose="02020603050405020304" pitchFamily="18" charset="0"/>
              </a:rPr>
              <a:t> solution in 100 g water would be considered supersaturated? </a:t>
            </a:r>
          </a:p>
          <a:p>
            <a:endParaRPr lang="en-US" sz="225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250" dirty="0">
              <a:latin typeface="Times New Roman" panose="02020603050405020304" pitchFamily="18" charset="0"/>
              <a:cs typeface="Times New Roman" panose="02020603050405020304" pitchFamily="18" charset="0"/>
            </a:endParaRPr>
          </a:p>
        </p:txBody>
      </p:sp>
      <p:sp>
        <p:nvSpPr>
          <p:cNvPr id="26889" name="Rectangle 265"/>
          <p:cNvSpPr>
            <a:spLocks noChangeArrowheads="1"/>
          </p:cNvSpPr>
          <p:nvPr/>
        </p:nvSpPr>
        <p:spPr bwMode="auto">
          <a:xfrm>
            <a:off x="1143001" y="4608791"/>
            <a:ext cx="184731" cy="369332"/>
          </a:xfrm>
          <a:prstGeom prst="rect">
            <a:avLst/>
          </a:prstGeom>
          <a:noFill/>
          <a:ln w="9525">
            <a:noFill/>
            <a:miter lim="800000"/>
            <a:headEnd/>
            <a:tailEnd/>
          </a:ln>
          <a:effectLst/>
        </p:spPr>
        <p:txBody>
          <a:bodyPr wrap="none" anchor="ctr">
            <a:spAutoFit/>
          </a:bodyPr>
          <a:lstStyle/>
          <a:p>
            <a:pPr eaLnBrk="1" hangingPunct="1"/>
            <a:endParaRPr lang="en-US">
              <a:latin typeface="Arial" charset="0"/>
            </a:endParaRPr>
          </a:p>
        </p:txBody>
      </p:sp>
      <p:pic>
        <p:nvPicPr>
          <p:cNvPr id="5" name="Picture 2" descr="solubilit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113" y="2010615"/>
            <a:ext cx="4131931" cy="38767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09012" y="2406359"/>
            <a:ext cx="3754544" cy="646331"/>
          </a:xfrm>
          <a:prstGeom prst="rect">
            <a:avLst/>
          </a:prstGeom>
          <a:solidFill>
            <a:schemeClr val="bg2"/>
          </a:solidFill>
        </p:spPr>
        <p:txBody>
          <a:bodyPr wrap="square" rtlCol="0">
            <a:spAutoFit/>
          </a:bodyPr>
          <a:lstStyle/>
          <a:p>
            <a:r>
              <a:rPr lang="en-US" dirty="0"/>
              <a:t>36 g </a:t>
            </a:r>
            <a:r>
              <a:rPr lang="en-US" dirty="0" err="1"/>
              <a:t>NaCl</a:t>
            </a:r>
            <a:r>
              <a:rPr lang="en-US" dirty="0"/>
              <a:t> per 100 g water.  72 g total</a:t>
            </a:r>
          </a:p>
        </p:txBody>
      </p:sp>
      <p:sp>
        <p:nvSpPr>
          <p:cNvPr id="7" name="TextBox 6"/>
          <p:cNvSpPr txBox="1"/>
          <p:nvPr/>
        </p:nvSpPr>
        <p:spPr>
          <a:xfrm>
            <a:off x="409013" y="3715509"/>
            <a:ext cx="4196535" cy="646331"/>
          </a:xfrm>
          <a:prstGeom prst="rect">
            <a:avLst/>
          </a:prstGeom>
          <a:solidFill>
            <a:schemeClr val="bg2"/>
          </a:solidFill>
        </p:spPr>
        <p:txBody>
          <a:bodyPr wrap="square" rtlCol="0">
            <a:spAutoFit/>
          </a:bodyPr>
          <a:lstStyle/>
          <a:p>
            <a:r>
              <a:rPr lang="en-US" dirty="0"/>
              <a:t>30 g </a:t>
            </a:r>
            <a:r>
              <a:rPr lang="en-US" dirty="0">
                <a:latin typeface="Times New Roman" panose="02020603050405020304" pitchFamily="18" charset="0"/>
                <a:cs typeface="Times New Roman" panose="02020603050405020304" pitchFamily="18" charset="0"/>
              </a:rPr>
              <a:t>KClO</a:t>
            </a:r>
            <a:r>
              <a:rPr lang="en-US" baseline="-25000" dirty="0">
                <a:latin typeface="Times New Roman" panose="02020603050405020304" pitchFamily="18" charset="0"/>
                <a:cs typeface="Times New Roman" panose="02020603050405020304" pitchFamily="18" charset="0"/>
              </a:rPr>
              <a:t>3</a:t>
            </a:r>
            <a:r>
              <a:rPr lang="en-US" dirty="0"/>
              <a:t>  per 100 g water. 15 g ONLY</a:t>
            </a:r>
          </a:p>
        </p:txBody>
      </p:sp>
      <p:sp>
        <p:nvSpPr>
          <p:cNvPr id="8" name="TextBox 7"/>
          <p:cNvSpPr txBox="1"/>
          <p:nvPr/>
        </p:nvSpPr>
        <p:spPr>
          <a:xfrm>
            <a:off x="409012" y="5360185"/>
            <a:ext cx="4838849" cy="646331"/>
          </a:xfrm>
          <a:prstGeom prst="rect">
            <a:avLst/>
          </a:prstGeom>
          <a:solidFill>
            <a:schemeClr val="bg2"/>
          </a:solidFill>
        </p:spPr>
        <p:txBody>
          <a:bodyPr wrap="square" rtlCol="0">
            <a:spAutoFit/>
          </a:bodyPr>
          <a:lstStyle/>
          <a:p>
            <a:r>
              <a:rPr lang="en-US" dirty="0"/>
              <a:t>Approx. 58 °C is saturated point.  Just below 58 °C </a:t>
            </a:r>
          </a:p>
        </p:txBody>
      </p:sp>
    </p:spTree>
    <p:extLst>
      <p:ext uri="{BB962C8B-B14F-4D97-AF65-F5344CB8AC3E}">
        <p14:creationId xmlns:p14="http://schemas.microsoft.com/office/powerpoint/2010/main" val="1655527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l_curve"/>
          <p:cNvPicPr>
            <a:picLocks noGrp="1"/>
          </p:cNvPicPr>
          <p:nvPr>
            <p:ph idx="1"/>
          </p:nvPr>
        </p:nvPicPr>
        <p:blipFill>
          <a:blip r:embed="rId2">
            <a:extLst>
              <a:ext uri="{28A0092B-C50C-407E-A947-70E740481C1C}">
                <a14:useLocalDpi xmlns:a14="http://schemas.microsoft.com/office/drawing/2010/main" val="0"/>
              </a:ext>
            </a:extLst>
          </a:blip>
          <a:srcRect t="5038" b="5002"/>
          <a:stretch>
            <a:fillRect/>
          </a:stretch>
        </p:blipFill>
        <p:spPr bwMode="auto">
          <a:xfrm>
            <a:off x="1113183" y="986459"/>
            <a:ext cx="8286726" cy="5014291"/>
          </a:xfrm>
          <a:prstGeom prst="rect">
            <a:avLst/>
          </a:prstGeom>
          <a:noFill/>
          <a:ln>
            <a:noFill/>
          </a:ln>
        </p:spPr>
      </p:pic>
    </p:spTree>
    <p:extLst>
      <p:ext uri="{BB962C8B-B14F-4D97-AF65-F5344CB8AC3E}">
        <p14:creationId xmlns:p14="http://schemas.microsoft.com/office/powerpoint/2010/main" val="3108447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Solutions Basics</a:t>
            </a:r>
            <a:endParaRPr lang="en-US" dirty="0"/>
          </a:p>
        </p:txBody>
      </p:sp>
      <p:sp>
        <p:nvSpPr>
          <p:cNvPr id="3" name="Subtitle 2"/>
          <p:cNvSpPr>
            <a:spLocks noGrp="1"/>
          </p:cNvSpPr>
          <p:nvPr>
            <p:ph type="subTitle" idx="1"/>
          </p:nvPr>
        </p:nvSpPr>
        <p:spPr>
          <a:xfrm>
            <a:off x="1371600" y="3886200"/>
            <a:ext cx="6400800" cy="914400"/>
          </a:xfrm>
        </p:spPr>
        <p:txBody>
          <a:bodyPr/>
          <a:lstStyle/>
          <a:p>
            <a:r>
              <a:rPr lang="en-US" dirty="0" smtClean="0"/>
              <a:t>16.2 Concentrations of Solutions</a:t>
            </a:r>
            <a:endParaRPr lang="en-US" dirty="0"/>
          </a:p>
        </p:txBody>
      </p:sp>
      <p:sp>
        <p:nvSpPr>
          <p:cNvPr id="4" name="Slide Number Placeholder 3"/>
          <p:cNvSpPr>
            <a:spLocks noGrp="1"/>
          </p:cNvSpPr>
          <p:nvPr>
            <p:ph type="sldNum" sz="quarter" idx="12"/>
          </p:nvPr>
        </p:nvSpPr>
        <p:spPr/>
        <p:txBody>
          <a:bodyPr/>
          <a:lstStyle/>
          <a:p>
            <a:pPr>
              <a:defRPr/>
            </a:pPr>
            <a:fld id="{759D7A08-E524-4553-9EA1-930B0D81BFFE}"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Molarity</a:t>
            </a:r>
            <a:endParaRPr lang="en-US" dirty="0"/>
          </a:p>
        </p:txBody>
      </p:sp>
      <p:sp>
        <p:nvSpPr>
          <p:cNvPr id="3" name="Content Placeholder 2"/>
          <p:cNvSpPr>
            <a:spLocks noGrp="1"/>
          </p:cNvSpPr>
          <p:nvPr>
            <p:ph idx="1"/>
          </p:nvPr>
        </p:nvSpPr>
        <p:spPr>
          <a:xfrm>
            <a:off x="152400" y="990600"/>
            <a:ext cx="8763000" cy="5562600"/>
          </a:xfrm>
        </p:spPr>
        <p:txBody>
          <a:bodyPr/>
          <a:lstStyle/>
          <a:p>
            <a:r>
              <a:rPr lang="en-US" b="1" dirty="0" smtClean="0"/>
              <a:t>Molarity (M) </a:t>
            </a:r>
            <a:r>
              <a:rPr lang="en-US" dirty="0" smtClean="0"/>
              <a:t> is the number of moles of solute dissolved in one liter of solution</a:t>
            </a:r>
          </a:p>
          <a:p>
            <a:r>
              <a:rPr lang="en-US" b="1" dirty="0" smtClean="0"/>
              <a:t>To calculate the  molarity of a solution, divide the moles of solute by the volume of the solution. </a:t>
            </a:r>
          </a:p>
          <a:p>
            <a:endParaRPr lang="en-US" b="1" dirty="0" smtClean="0"/>
          </a:p>
          <a:p>
            <a:endParaRPr lang="en-US" b="1" dirty="0" smtClean="0"/>
          </a:p>
          <a:p>
            <a:endParaRPr lang="en-US" b="1" dirty="0" smtClean="0"/>
          </a:p>
          <a:p>
            <a:r>
              <a:rPr lang="en-US" dirty="0" smtClean="0"/>
              <a:t>Molarity is also known as molar concentration </a:t>
            </a:r>
          </a:p>
          <a:p>
            <a:endParaRPr lang="en-US" dirty="0" smtClean="0"/>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3000" y="3886200"/>
            <a:ext cx="6630365" cy="1066800"/>
          </a:xfrm>
          <a:prstGeom prst="rect">
            <a:avLst/>
          </a:prstGeom>
          <a:noFill/>
        </p:spPr>
      </p:pic>
      <p:sp>
        <p:nvSpPr>
          <p:cNvPr id="2054" name="Rectangle 6"/>
          <p:cNvSpPr>
            <a:spLocks noChangeArrowheads="1"/>
          </p:cNvSpPr>
          <p:nvPr/>
        </p:nvSpPr>
        <p:spPr bwMode="auto">
          <a:xfrm>
            <a:off x="0" y="1209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to="" calcmode="lin" valueType="num">
                                      <p:cBhvr>
                                        <p:cTn id="21"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Molarity Example</a:t>
            </a:r>
            <a:endParaRPr lang="en-US" dirty="0"/>
          </a:p>
        </p:txBody>
      </p:sp>
      <p:sp>
        <p:nvSpPr>
          <p:cNvPr id="3" name="Content Placeholder 2"/>
          <p:cNvSpPr>
            <a:spLocks noGrp="1"/>
          </p:cNvSpPr>
          <p:nvPr>
            <p:ph idx="1"/>
          </p:nvPr>
        </p:nvSpPr>
        <p:spPr>
          <a:xfrm>
            <a:off x="152400" y="990600"/>
            <a:ext cx="8763000" cy="5562600"/>
          </a:xfrm>
        </p:spPr>
        <p:txBody>
          <a:bodyPr/>
          <a:lstStyle/>
          <a:p>
            <a:r>
              <a:rPr lang="en-US" sz="2500" dirty="0" smtClean="0">
                <a:latin typeface="Times New Roman" pitchFamily="18" charset="0"/>
                <a:cs typeface="Times New Roman" pitchFamily="18" charset="0"/>
              </a:rPr>
              <a:t>A saline solution contains 0.95 g </a:t>
            </a:r>
            <a:r>
              <a:rPr lang="en-US" sz="2500" dirty="0" err="1" smtClean="0">
                <a:latin typeface="Times New Roman" pitchFamily="18" charset="0"/>
                <a:cs typeface="Times New Roman" pitchFamily="18" charset="0"/>
              </a:rPr>
              <a:t>NaCl</a:t>
            </a:r>
            <a:r>
              <a:rPr lang="en-US" sz="2500" dirty="0" smtClean="0">
                <a:latin typeface="Times New Roman" pitchFamily="18" charset="0"/>
                <a:cs typeface="Times New Roman" pitchFamily="18" charset="0"/>
              </a:rPr>
              <a:t> in exactly 100 mL of solution.  What is the molarity of the solution?</a:t>
            </a:r>
          </a:p>
          <a:p>
            <a:pPr lvl="1">
              <a:buNone/>
            </a:pPr>
            <a:endParaRPr lang="en-US" sz="2500" dirty="0" smtClean="0">
              <a:latin typeface="Times New Roman" pitchFamily="18" charset="0"/>
              <a:cs typeface="Times New Roman" pitchFamily="18" charset="0"/>
            </a:endParaRPr>
          </a:p>
          <a:p>
            <a:pPr lvl="1">
              <a:buNone/>
            </a:pPr>
            <a:r>
              <a:rPr lang="en-US" sz="2500" dirty="0" smtClean="0">
                <a:latin typeface="Times New Roman" pitchFamily="18" charset="0"/>
                <a:cs typeface="Times New Roman" pitchFamily="18" charset="0"/>
              </a:rPr>
              <a:t>Need moles of solute, so turn grams to moles</a:t>
            </a:r>
          </a:p>
          <a:p>
            <a:pPr lvl="1">
              <a:buNone/>
            </a:pPr>
            <a:r>
              <a:rPr lang="en-US" sz="2500" dirty="0" smtClean="0">
                <a:latin typeface="Times New Roman" pitchFamily="18" charset="0"/>
                <a:cs typeface="Times New Roman" pitchFamily="18" charset="0"/>
              </a:rPr>
              <a:t>0.95 g </a:t>
            </a:r>
            <a:r>
              <a:rPr lang="en-US" sz="2500" dirty="0" err="1" smtClean="0">
                <a:latin typeface="Times New Roman" pitchFamily="18" charset="0"/>
                <a:cs typeface="Times New Roman" pitchFamily="18" charset="0"/>
              </a:rPr>
              <a:t>NaCl</a:t>
            </a:r>
            <a:r>
              <a:rPr lang="en-US" sz="2500" dirty="0" smtClean="0">
                <a:latin typeface="Times New Roman" pitchFamily="18" charset="0"/>
                <a:cs typeface="Times New Roman" pitchFamily="18" charset="0"/>
              </a:rPr>
              <a:t> x _________</a:t>
            </a: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Need liters of solution </a:t>
            </a:r>
          </a:p>
          <a:p>
            <a:pPr lvl="1">
              <a:buNone/>
            </a:pPr>
            <a:r>
              <a:rPr lang="en-US" dirty="0" smtClean="0">
                <a:latin typeface="Times New Roman" pitchFamily="18" charset="0"/>
                <a:cs typeface="Times New Roman" pitchFamily="18" charset="0"/>
              </a:rPr>
              <a:t>100 ml x ______   </a:t>
            </a:r>
          </a:p>
          <a:p>
            <a:pPr lvl="1">
              <a:buNone/>
            </a:pPr>
            <a:endParaRPr lang="en-US" dirty="0" smtClean="0">
              <a:latin typeface="Times New Roman" pitchFamily="18" charset="0"/>
              <a:cs typeface="Times New Roman" pitchFamily="18" charset="0"/>
            </a:endParaRP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Molarity  = </a:t>
            </a:r>
          </a:p>
        </p:txBody>
      </p:sp>
      <p:pic>
        <p:nvPicPr>
          <p:cNvPr id="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00600" y="1676400"/>
            <a:ext cx="3962400" cy="637535"/>
          </a:xfrm>
          <a:prstGeom prst="rect">
            <a:avLst/>
          </a:prstGeom>
          <a:noFill/>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14600" y="2743200"/>
            <a:ext cx="1600200" cy="794505"/>
          </a:xfrm>
          <a:prstGeom prst="rect">
            <a:avLst/>
          </a:prstGeom>
          <a:noFill/>
        </p:spPr>
      </p:pic>
      <p:sp>
        <p:nvSpPr>
          <p:cNvPr id="7" name="TextBox 6"/>
          <p:cNvSpPr txBox="1"/>
          <p:nvPr/>
        </p:nvSpPr>
        <p:spPr>
          <a:xfrm>
            <a:off x="4267200" y="2819400"/>
            <a:ext cx="2667000" cy="477054"/>
          </a:xfrm>
          <a:prstGeom prst="rect">
            <a:avLst/>
          </a:prstGeom>
          <a:noFill/>
        </p:spPr>
        <p:txBody>
          <a:bodyPr wrap="square" rtlCol="0">
            <a:spAutoFit/>
          </a:bodyPr>
          <a:lstStyle/>
          <a:p>
            <a:r>
              <a:rPr lang="en-US" sz="22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0.016 mol </a:t>
            </a:r>
            <a:r>
              <a:rPr lang="en-US" sz="2500" dirty="0" err="1" smtClean="0">
                <a:latin typeface="Times New Roman" pitchFamily="18" charset="0"/>
                <a:cs typeface="Times New Roman" pitchFamily="18" charset="0"/>
              </a:rPr>
              <a:t>NaCl</a:t>
            </a:r>
            <a:endParaRPr lang="en-US" sz="2500" dirty="0">
              <a:latin typeface="Times New Roman" pitchFamily="18" charset="0"/>
              <a:cs typeface="Times New Roman" pitchFamily="18"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981200" y="4343400"/>
            <a:ext cx="1143000" cy="735594"/>
          </a:xfrm>
          <a:prstGeom prst="rect">
            <a:avLst/>
          </a:prstGeom>
          <a:noFill/>
        </p:spPr>
      </p:pic>
      <p:sp>
        <p:nvSpPr>
          <p:cNvPr id="10" name="TextBox 9"/>
          <p:cNvSpPr txBox="1"/>
          <p:nvPr/>
        </p:nvSpPr>
        <p:spPr>
          <a:xfrm>
            <a:off x="3200400" y="4343400"/>
            <a:ext cx="23622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 0.100 L</a:t>
            </a:r>
            <a:endParaRPr lang="en-US" sz="2500" dirty="0">
              <a:latin typeface="Times New Roman" pitchFamily="18" charset="0"/>
              <a:cs typeface="Times New Roman" pitchFamily="18" charset="0"/>
            </a:endParaRPr>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438400" y="5638800"/>
            <a:ext cx="2230902" cy="838200"/>
          </a:xfrm>
          <a:prstGeom prst="rect">
            <a:avLst/>
          </a:prstGeom>
          <a:noFill/>
        </p:spPr>
      </p:pic>
      <p:sp>
        <p:nvSpPr>
          <p:cNvPr id="13" name="TextBox 12"/>
          <p:cNvSpPr txBox="1"/>
          <p:nvPr/>
        </p:nvSpPr>
        <p:spPr>
          <a:xfrm>
            <a:off x="4800600" y="5867400"/>
            <a:ext cx="22098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 0.16 M </a:t>
            </a:r>
            <a:r>
              <a:rPr lang="en-US" sz="2500" dirty="0" err="1" smtClean="0">
                <a:latin typeface="Times New Roman" pitchFamily="18" charset="0"/>
                <a:cs typeface="Times New Roman" pitchFamily="18" charset="0"/>
              </a:rPr>
              <a:t>NaCl</a:t>
            </a:r>
            <a:endParaRPr lang="en-US" sz="25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fld id="{E492331E-0FBA-4B00-8531-F802C65B3596}"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 to="" calcmode="lin" valueType="num">
                                      <p:cBhvr>
                                        <p:cTn id="39" dur="1" fill="hold"/>
                                        <p:tgtEl>
                                          <p:spTgt spid="1027"/>
                                        </p:tgtEl>
                                        <p:attrNameLst>
                                          <p:attrName/>
                                        </p:attrNameLst>
                                      </p:cBhvr>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nodeType="clickEffect">
                                  <p:stCondLst>
                                    <p:cond delay="0"/>
                                  </p:stCondLst>
                                  <p:childTnLst>
                                    <p:set>
                                      <p:cBhvr>
                                        <p:cTn id="51" dur="1" fill="hold">
                                          <p:stCondLst>
                                            <p:cond delay="0"/>
                                          </p:stCondLst>
                                        </p:cTn>
                                        <p:tgtEl>
                                          <p:spTgt spid="1029"/>
                                        </p:tgtEl>
                                        <p:attrNameLst>
                                          <p:attrName>style.visibility</p:attrName>
                                        </p:attrNameLst>
                                      </p:cBhvr>
                                      <p:to>
                                        <p:strVal val="visible"/>
                                      </p:to>
                                    </p:set>
                                    <p:anim to="" calcmode="lin" valueType="num">
                                      <p:cBhvr>
                                        <p:cTn id="52" dur="1" fill="hold"/>
                                        <p:tgtEl>
                                          <p:spTgt spid="1029"/>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Molarity Example</a:t>
            </a:r>
            <a:endParaRPr lang="en-US" dirty="0"/>
          </a:p>
        </p:txBody>
      </p:sp>
      <p:sp>
        <p:nvSpPr>
          <p:cNvPr id="3" name="Content Placeholder 2"/>
          <p:cNvSpPr>
            <a:spLocks noGrp="1"/>
          </p:cNvSpPr>
          <p:nvPr>
            <p:ph idx="1"/>
          </p:nvPr>
        </p:nvSpPr>
        <p:spPr>
          <a:xfrm>
            <a:off x="152400" y="990600"/>
            <a:ext cx="8763000" cy="5562600"/>
          </a:xfrm>
        </p:spPr>
        <p:txBody>
          <a:bodyPr/>
          <a:lstStyle/>
          <a:p>
            <a:r>
              <a:rPr lang="en-US" sz="2500" dirty="0" smtClean="0"/>
              <a:t>A solution has a volume of 2.50 L and contains 159g </a:t>
            </a:r>
            <a:r>
              <a:rPr lang="en-US" sz="2500" dirty="0" err="1" smtClean="0"/>
              <a:t>NaCl</a:t>
            </a:r>
            <a:r>
              <a:rPr lang="en-US" sz="2500" dirty="0" smtClean="0"/>
              <a:t>.  What is the molarity of the solution?</a:t>
            </a:r>
          </a:p>
          <a:p>
            <a:pPr lvl="1">
              <a:buNone/>
            </a:pPr>
            <a:endParaRPr lang="en-US" sz="2500" dirty="0" smtClean="0">
              <a:latin typeface="Times New Roman" pitchFamily="18" charset="0"/>
              <a:cs typeface="Times New Roman" pitchFamily="18" charset="0"/>
            </a:endParaRPr>
          </a:p>
          <a:p>
            <a:pPr lvl="1">
              <a:buNone/>
            </a:pPr>
            <a:r>
              <a:rPr lang="en-US" sz="2500" dirty="0" smtClean="0">
                <a:latin typeface="Times New Roman" pitchFamily="18" charset="0"/>
                <a:cs typeface="Times New Roman" pitchFamily="18" charset="0"/>
              </a:rPr>
              <a:t>Need moles of solute, so turn grams to moles</a:t>
            </a:r>
          </a:p>
          <a:p>
            <a:pPr lvl="1">
              <a:buNone/>
            </a:pPr>
            <a:r>
              <a:rPr lang="en-US" sz="2500" dirty="0" smtClean="0">
                <a:latin typeface="Times New Roman" pitchFamily="18" charset="0"/>
                <a:cs typeface="Times New Roman" pitchFamily="18" charset="0"/>
              </a:rPr>
              <a:t>0159 g </a:t>
            </a:r>
            <a:r>
              <a:rPr lang="en-US" sz="2500" dirty="0" err="1" smtClean="0">
                <a:latin typeface="Times New Roman" pitchFamily="18" charset="0"/>
                <a:cs typeface="Times New Roman" pitchFamily="18" charset="0"/>
              </a:rPr>
              <a:t>NaCl</a:t>
            </a:r>
            <a:r>
              <a:rPr lang="en-US" sz="2500" dirty="0" smtClean="0">
                <a:latin typeface="Times New Roman" pitchFamily="18" charset="0"/>
                <a:cs typeface="Times New Roman" pitchFamily="18" charset="0"/>
              </a:rPr>
              <a:t> x _________</a:t>
            </a: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Molarity  = </a:t>
            </a:r>
          </a:p>
        </p:txBody>
      </p:sp>
      <p:pic>
        <p:nvPicPr>
          <p:cNvPr id="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00600" y="1676400"/>
            <a:ext cx="3962400" cy="637535"/>
          </a:xfrm>
          <a:prstGeom prst="rect">
            <a:avLst/>
          </a:prstGeom>
          <a:noFill/>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14600" y="2743200"/>
            <a:ext cx="1600200" cy="794505"/>
          </a:xfrm>
          <a:prstGeom prst="rect">
            <a:avLst/>
          </a:prstGeom>
          <a:noFill/>
        </p:spPr>
      </p:pic>
      <p:sp>
        <p:nvSpPr>
          <p:cNvPr id="7" name="TextBox 6"/>
          <p:cNvSpPr txBox="1"/>
          <p:nvPr/>
        </p:nvSpPr>
        <p:spPr>
          <a:xfrm>
            <a:off x="4267200" y="2819400"/>
            <a:ext cx="2667000" cy="477054"/>
          </a:xfrm>
          <a:prstGeom prst="rect">
            <a:avLst/>
          </a:prstGeom>
          <a:noFill/>
        </p:spPr>
        <p:txBody>
          <a:bodyPr wrap="square" rtlCol="0">
            <a:spAutoFit/>
          </a:bodyPr>
          <a:lstStyle/>
          <a:p>
            <a:r>
              <a:rPr lang="en-US" sz="22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2.72 mol </a:t>
            </a:r>
            <a:r>
              <a:rPr lang="en-US" sz="2500" dirty="0" err="1" smtClean="0">
                <a:latin typeface="Times New Roman" pitchFamily="18" charset="0"/>
                <a:cs typeface="Times New Roman" pitchFamily="18" charset="0"/>
              </a:rPr>
              <a:t>NaCl</a:t>
            </a:r>
            <a:endParaRPr lang="en-US" sz="2500" dirty="0">
              <a:latin typeface="Times New Roman" pitchFamily="18" charset="0"/>
              <a:cs typeface="Times New Roman" pitchFamily="18"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4572000" y="3810000"/>
            <a:ext cx="22098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 1.09 M </a:t>
            </a:r>
            <a:r>
              <a:rPr lang="en-US" sz="2500" dirty="0" err="1" smtClean="0">
                <a:latin typeface="Times New Roman" pitchFamily="18" charset="0"/>
                <a:cs typeface="Times New Roman" pitchFamily="18" charset="0"/>
              </a:rPr>
              <a:t>NaCl</a:t>
            </a:r>
            <a:endParaRPr lang="en-US" sz="2500" dirty="0">
              <a:latin typeface="Times New Roman" pitchFamily="18" charset="0"/>
              <a:cs typeface="Times New Roman" pitchFamily="18" charset="0"/>
            </a:endParaRPr>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372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438400" y="3657600"/>
            <a:ext cx="2050366" cy="838200"/>
          </a:xfrm>
          <a:prstGeom prst="rect">
            <a:avLst/>
          </a:prstGeom>
          <a:noFill/>
        </p:spPr>
      </p:pic>
      <p:sp>
        <p:nvSpPr>
          <p:cNvPr id="5" name="Slide Number Placeholder 4"/>
          <p:cNvSpPr>
            <a:spLocks noGrp="1"/>
          </p:cNvSpPr>
          <p:nvPr>
            <p:ph type="sldNum" sz="quarter" idx="12"/>
          </p:nvPr>
        </p:nvSpPr>
        <p:spPr/>
        <p:txBody>
          <a:bodyPr/>
          <a:lstStyle/>
          <a:p>
            <a:pPr>
              <a:defRPr/>
            </a:pPr>
            <a:fld id="{E492331E-0FBA-4B00-8531-F802C65B3596}" type="slidenum">
              <a:rPr lang="en-US" smtClean="0"/>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7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Molarity Example</a:t>
            </a:r>
            <a:endParaRPr lang="en-US" dirty="0"/>
          </a:p>
        </p:txBody>
      </p:sp>
      <p:sp>
        <p:nvSpPr>
          <p:cNvPr id="3" name="Content Placeholder 2"/>
          <p:cNvSpPr>
            <a:spLocks noGrp="1"/>
          </p:cNvSpPr>
          <p:nvPr>
            <p:ph idx="1"/>
          </p:nvPr>
        </p:nvSpPr>
        <p:spPr>
          <a:xfrm>
            <a:off x="152400" y="990600"/>
            <a:ext cx="8763000" cy="5562600"/>
          </a:xfrm>
        </p:spPr>
        <p:txBody>
          <a:bodyPr/>
          <a:lstStyle/>
          <a:p>
            <a:r>
              <a:rPr lang="en-US" sz="2500" dirty="0" smtClean="0">
                <a:latin typeface="Times New Roman" pitchFamily="18" charset="0"/>
                <a:cs typeface="Times New Roman" pitchFamily="18" charset="0"/>
              </a:rPr>
              <a:t>What mass of </a:t>
            </a:r>
            <a:r>
              <a:rPr lang="en-US" sz="2500" dirty="0" err="1" smtClean="0">
                <a:latin typeface="Times New Roman" pitchFamily="18" charset="0"/>
                <a:cs typeface="Times New Roman" pitchFamily="18" charset="0"/>
              </a:rPr>
              <a:t>NaCl</a:t>
            </a:r>
            <a:r>
              <a:rPr lang="en-US" sz="2500" dirty="0" smtClean="0">
                <a:latin typeface="Times New Roman" pitchFamily="18" charset="0"/>
                <a:cs typeface="Times New Roman" pitchFamily="18" charset="0"/>
              </a:rPr>
              <a:t> is needed to make a 2.25 M </a:t>
            </a:r>
            <a:r>
              <a:rPr lang="en-US" sz="2500" dirty="0" err="1" smtClean="0">
                <a:latin typeface="Times New Roman" pitchFamily="18" charset="0"/>
                <a:cs typeface="Times New Roman" pitchFamily="18" charset="0"/>
              </a:rPr>
              <a:t>NaCl</a:t>
            </a:r>
            <a:r>
              <a:rPr lang="en-US" sz="2500" dirty="0" smtClean="0">
                <a:latin typeface="Times New Roman" pitchFamily="18" charset="0"/>
                <a:cs typeface="Times New Roman" pitchFamily="18" charset="0"/>
              </a:rPr>
              <a:t> solution with a volume of 500 mL?</a:t>
            </a:r>
          </a:p>
          <a:p>
            <a:pPr lvl="1">
              <a:buNone/>
            </a:pPr>
            <a:endParaRPr lang="en-US" sz="1500"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Need liters of solution </a:t>
            </a:r>
          </a:p>
          <a:p>
            <a:pPr lvl="1">
              <a:buNone/>
            </a:pPr>
            <a:r>
              <a:rPr lang="en-US" dirty="0" smtClean="0">
                <a:latin typeface="Times New Roman" pitchFamily="18" charset="0"/>
                <a:cs typeface="Times New Roman" pitchFamily="18" charset="0"/>
              </a:rPr>
              <a:t>500 ml x ______   </a:t>
            </a: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Molarity  x Liters = moles</a:t>
            </a:r>
          </a:p>
          <a:p>
            <a:pPr lvl="1">
              <a:buNone/>
            </a:pPr>
            <a:r>
              <a:rPr lang="en-US" dirty="0" smtClean="0">
                <a:latin typeface="Times New Roman" pitchFamily="18" charset="0"/>
                <a:cs typeface="Times New Roman" pitchFamily="18" charset="0"/>
              </a:rPr>
              <a:t>2.25 M </a:t>
            </a:r>
            <a:r>
              <a:rPr lang="en-US" dirty="0" err="1" smtClean="0">
                <a:latin typeface="Times New Roman" pitchFamily="18" charset="0"/>
                <a:cs typeface="Times New Roman" pitchFamily="18" charset="0"/>
              </a:rPr>
              <a:t>NaCl</a:t>
            </a:r>
            <a:r>
              <a:rPr lang="en-US" dirty="0" smtClean="0">
                <a:latin typeface="Times New Roman" pitchFamily="18" charset="0"/>
                <a:cs typeface="Times New Roman" pitchFamily="18" charset="0"/>
              </a:rPr>
              <a:t> x 0.500 L = 1.13 mol </a:t>
            </a:r>
            <a:r>
              <a:rPr lang="en-US" dirty="0" err="1" smtClean="0">
                <a:latin typeface="Times New Roman" pitchFamily="18" charset="0"/>
                <a:cs typeface="Times New Roman" pitchFamily="18" charset="0"/>
              </a:rPr>
              <a:t>NaCl</a:t>
            </a:r>
            <a:endParaRPr lang="en-US" dirty="0" smtClean="0">
              <a:latin typeface="Times New Roman" pitchFamily="18" charset="0"/>
              <a:cs typeface="Times New Roman" pitchFamily="18" charset="0"/>
            </a:endParaRPr>
          </a:p>
          <a:p>
            <a:pPr lvl="1">
              <a:buNone/>
            </a:pPr>
            <a:endParaRPr lang="en-US" sz="1500"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Turn mole to grams</a:t>
            </a:r>
          </a:p>
          <a:p>
            <a:pPr lvl="1">
              <a:buNone/>
            </a:pPr>
            <a:r>
              <a:rPr lang="en-US" dirty="0" smtClean="0">
                <a:latin typeface="Times New Roman" pitchFamily="18" charset="0"/>
                <a:cs typeface="Times New Roman" pitchFamily="18" charset="0"/>
              </a:rPr>
              <a:t>1.13 mol </a:t>
            </a:r>
            <a:r>
              <a:rPr lang="en-US" dirty="0" err="1" smtClean="0">
                <a:latin typeface="Times New Roman" pitchFamily="18" charset="0"/>
                <a:cs typeface="Times New Roman" pitchFamily="18" charset="0"/>
              </a:rPr>
              <a:t>NaCl</a:t>
            </a:r>
            <a:r>
              <a:rPr lang="en-US" dirty="0" smtClean="0">
                <a:latin typeface="Times New Roman" pitchFamily="18" charset="0"/>
                <a:cs typeface="Times New Roman" pitchFamily="18" charset="0"/>
              </a:rPr>
              <a:t> x </a:t>
            </a:r>
          </a:p>
          <a:p>
            <a:pPr lvl="1">
              <a:buNone/>
            </a:pPr>
            <a:r>
              <a:rPr lang="en-US" dirty="0" smtClean="0">
                <a:latin typeface="Times New Roman" pitchFamily="18" charset="0"/>
                <a:cs typeface="Times New Roman" pitchFamily="18" charset="0"/>
              </a:rPr>
              <a:t> </a:t>
            </a:r>
          </a:p>
        </p:txBody>
      </p:sp>
      <p:pic>
        <p:nvPicPr>
          <p:cNvPr id="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00600" y="1676400"/>
            <a:ext cx="3962400" cy="637535"/>
          </a:xfrm>
          <a:prstGeom prst="rect">
            <a:avLst/>
          </a:prstGeom>
          <a:noFill/>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57400" y="2743200"/>
            <a:ext cx="1143000" cy="735594"/>
          </a:xfrm>
          <a:prstGeom prst="rect">
            <a:avLst/>
          </a:prstGeom>
          <a:noFill/>
        </p:spPr>
      </p:pic>
      <p:sp>
        <p:nvSpPr>
          <p:cNvPr id="10" name="TextBox 9"/>
          <p:cNvSpPr txBox="1"/>
          <p:nvPr/>
        </p:nvSpPr>
        <p:spPr>
          <a:xfrm>
            <a:off x="3276600" y="2819400"/>
            <a:ext cx="23622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 0.500 L</a:t>
            </a:r>
            <a:endParaRPr lang="en-US" sz="2500" dirty="0">
              <a:latin typeface="Times New Roman" pitchFamily="18" charset="0"/>
              <a:cs typeface="Times New Roman" pitchFamily="18" charset="0"/>
            </a:endParaRPr>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4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475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76600" y="5486400"/>
            <a:ext cx="1844040" cy="838200"/>
          </a:xfrm>
          <a:prstGeom prst="rect">
            <a:avLst/>
          </a:prstGeom>
          <a:noFill/>
        </p:spPr>
      </p:pic>
      <p:sp>
        <p:nvSpPr>
          <p:cNvPr id="16" name="TextBox 15"/>
          <p:cNvSpPr txBox="1"/>
          <p:nvPr/>
        </p:nvSpPr>
        <p:spPr>
          <a:xfrm>
            <a:off x="5257800" y="5638800"/>
            <a:ext cx="22098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 66.0 g </a:t>
            </a:r>
            <a:r>
              <a:rPr lang="en-US" sz="2500" dirty="0" err="1" smtClean="0">
                <a:latin typeface="Times New Roman" pitchFamily="18" charset="0"/>
                <a:cs typeface="Times New Roman" pitchFamily="18" charset="0"/>
              </a:rPr>
              <a:t>NaCl</a:t>
            </a:r>
            <a:endParaRPr lang="en-US" sz="25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fld id="{E492331E-0FBA-4B00-8531-F802C65B3596}" type="slidenum">
              <a:rPr lang="en-US" smtClean="0"/>
              <a:pPr>
                <a:defRPr/>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1027"/>
                                        </p:tgtEl>
                                        <p:attrNameLst>
                                          <p:attrName>style.visibility</p:attrName>
                                        </p:attrNameLst>
                                      </p:cBhvr>
                                      <p:to>
                                        <p:strVal val="visible"/>
                                      </p:to>
                                    </p:set>
                                    <p:anim to="" calcmode="lin" valueType="num">
                                      <p:cBhvr>
                                        <p:cTn id="23" dur="1" fill="hold"/>
                                        <p:tgtEl>
                                          <p:spTgt spid="1027"/>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7475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4000" dirty="0" smtClean="0"/>
              <a:t>Molarity Practice (Chemical Formulas)</a:t>
            </a:r>
            <a:endParaRPr lang="en-US" sz="4000" dirty="0"/>
          </a:p>
        </p:txBody>
      </p:sp>
      <p:sp>
        <p:nvSpPr>
          <p:cNvPr id="3" name="Content Placeholder 2"/>
          <p:cNvSpPr>
            <a:spLocks noGrp="1"/>
          </p:cNvSpPr>
          <p:nvPr>
            <p:ph idx="1"/>
          </p:nvPr>
        </p:nvSpPr>
        <p:spPr>
          <a:xfrm>
            <a:off x="304800" y="990600"/>
            <a:ext cx="2819400" cy="5715000"/>
          </a:xfrm>
        </p:spPr>
        <p:txBody>
          <a:bodyPr/>
          <a:lstStyle/>
          <a:p>
            <a:pPr marL="514350" indent="-514350">
              <a:buFont typeface="+mj-lt"/>
              <a:buAutoNum type="arabicPeriod"/>
            </a:pPr>
            <a:r>
              <a:rPr lang="en-US" dirty="0" err="1" smtClean="0"/>
              <a:t>NaCl</a:t>
            </a:r>
            <a:endParaRPr lang="en-US" dirty="0" smtClean="0"/>
          </a:p>
          <a:p>
            <a:pPr marL="514350" indent="-514350">
              <a:buFont typeface="+mj-lt"/>
              <a:buAutoNum type="arabicPeriod"/>
            </a:pPr>
            <a:r>
              <a:rPr lang="en-US" dirty="0" smtClean="0"/>
              <a:t>Na</a:t>
            </a:r>
            <a:r>
              <a:rPr lang="en-US" baseline="-25000" dirty="0" smtClean="0"/>
              <a:t>2</a:t>
            </a:r>
            <a:r>
              <a:rPr lang="en-US" dirty="0" smtClean="0"/>
              <a:t>S</a:t>
            </a:r>
          </a:p>
          <a:p>
            <a:pPr marL="514350" indent="-514350">
              <a:buFont typeface="+mj-lt"/>
              <a:buAutoNum type="arabicPeriod"/>
            </a:pPr>
            <a:r>
              <a:rPr lang="en-US" dirty="0" smtClean="0"/>
              <a:t>HI</a:t>
            </a:r>
          </a:p>
          <a:p>
            <a:pPr marL="514350" indent="-514350">
              <a:buFont typeface="+mj-lt"/>
              <a:buAutoNum type="arabicPeriod"/>
            </a:pPr>
            <a:r>
              <a:rPr lang="en-US" dirty="0" smtClean="0"/>
              <a:t>Al(OH)</a:t>
            </a:r>
            <a:r>
              <a:rPr lang="en-US" baseline="-25000" dirty="0" smtClean="0"/>
              <a:t>3</a:t>
            </a:r>
          </a:p>
          <a:p>
            <a:pPr marL="514350" indent="-514350">
              <a:buFont typeface="+mj-lt"/>
              <a:buAutoNum type="arabicPeriod"/>
            </a:pPr>
            <a:r>
              <a:rPr lang="en-US" dirty="0" smtClean="0"/>
              <a:t>H</a:t>
            </a:r>
            <a:r>
              <a:rPr lang="en-US" baseline="-25000" dirty="0" smtClean="0"/>
              <a:t>2</a:t>
            </a:r>
            <a:r>
              <a:rPr lang="en-US" dirty="0" smtClean="0"/>
              <a:t>SO</a:t>
            </a:r>
            <a:r>
              <a:rPr lang="en-US" baseline="-25000" dirty="0" smtClean="0"/>
              <a:t>4</a:t>
            </a:r>
          </a:p>
          <a:p>
            <a:pPr marL="514350" indent="-514350">
              <a:buFont typeface="+mj-lt"/>
              <a:buAutoNum type="arabicPeriod"/>
            </a:pPr>
            <a:r>
              <a:rPr lang="en-US" dirty="0" smtClean="0"/>
              <a:t>Mg</a:t>
            </a:r>
            <a:r>
              <a:rPr lang="en-US" baseline="-25000" dirty="0" smtClean="0"/>
              <a:t>3</a:t>
            </a:r>
            <a:r>
              <a:rPr lang="en-US" dirty="0" smtClean="0"/>
              <a:t>(PO</a:t>
            </a:r>
            <a:r>
              <a:rPr lang="en-US" baseline="-25000" dirty="0" smtClean="0"/>
              <a:t>4</a:t>
            </a:r>
            <a:r>
              <a:rPr lang="en-US" dirty="0" smtClean="0"/>
              <a:t>)</a:t>
            </a:r>
            <a:r>
              <a:rPr lang="en-US" baseline="-25000" dirty="0"/>
              <a:t>2</a:t>
            </a:r>
            <a:endParaRPr lang="en-US" baseline="-25000" dirty="0" smtClean="0"/>
          </a:p>
          <a:p>
            <a:pPr marL="514350" indent="-514350">
              <a:buFont typeface="+mj-lt"/>
              <a:buAutoNum type="arabicPeriod"/>
            </a:pPr>
            <a:r>
              <a:rPr lang="en-US" dirty="0" err="1" smtClean="0"/>
              <a:t>NaCl</a:t>
            </a:r>
            <a:endParaRPr lang="en-US" dirty="0" smtClean="0"/>
          </a:p>
          <a:p>
            <a:pPr marL="514350" indent="-514350">
              <a:buFont typeface="+mj-lt"/>
              <a:buAutoNum type="arabicPeriod"/>
            </a:pPr>
            <a:r>
              <a:rPr lang="en-US" dirty="0" err="1" smtClean="0"/>
              <a:t>CaS</a:t>
            </a:r>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19</a:t>
            </a:fld>
            <a:endParaRPr lang="en-US"/>
          </a:p>
        </p:txBody>
      </p:sp>
    </p:spTree>
    <p:extLst>
      <p:ext uri="{BB962C8B-B14F-4D97-AF65-F5344CB8AC3E}">
        <p14:creationId xmlns:p14="http://schemas.microsoft.com/office/powerpoint/2010/main" val="2910794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344" y="304800"/>
            <a:ext cx="7886700" cy="576162"/>
          </a:xfrm>
        </p:spPr>
        <p:txBody>
          <a:bodyPr/>
          <a:lstStyle/>
          <a:p>
            <a:pPr algn="ctr"/>
            <a:r>
              <a:rPr lang="en-US" b="1" dirty="0" smtClean="0"/>
              <a:t>Solubility Terminology</a:t>
            </a:r>
            <a:endParaRPr lang="en-US" b="1" dirty="0"/>
          </a:p>
        </p:txBody>
      </p:sp>
      <p:sp>
        <p:nvSpPr>
          <p:cNvPr id="3" name="Content Placeholder 2"/>
          <p:cNvSpPr>
            <a:spLocks noGrp="1"/>
          </p:cNvSpPr>
          <p:nvPr>
            <p:ph idx="1"/>
          </p:nvPr>
        </p:nvSpPr>
        <p:spPr>
          <a:xfrm>
            <a:off x="251943" y="1066800"/>
            <a:ext cx="8605502" cy="5562600"/>
          </a:xfrm>
        </p:spPr>
        <p:txBody>
          <a:bodyPr>
            <a:normAutofit fontScale="55000" lnSpcReduction="20000"/>
          </a:bodyPr>
          <a:lstStyle/>
          <a:p>
            <a:r>
              <a:rPr lang="en-US" sz="4600" dirty="0" smtClean="0"/>
              <a:t>A </a:t>
            </a:r>
            <a:r>
              <a:rPr lang="en-US" sz="4600" u="sng" dirty="0" smtClean="0"/>
              <a:t>solution</a:t>
            </a:r>
            <a:r>
              <a:rPr lang="en-US" sz="4600" dirty="0" smtClean="0"/>
              <a:t> is a </a:t>
            </a:r>
            <a:r>
              <a:rPr lang="en-US" sz="4600" dirty="0"/>
              <a:t>mixture in which particles of one or more substances (the solute) are distributed uniformly throughout another substance (the solvent), so that the mixture is homogeneous at the molecular or ionic level.</a:t>
            </a:r>
            <a:endParaRPr lang="en-US" sz="4600" dirty="0" smtClean="0"/>
          </a:p>
          <a:p>
            <a:r>
              <a:rPr lang="en-US" sz="4600" u="sng" dirty="0" smtClean="0"/>
              <a:t>Solute</a:t>
            </a:r>
            <a:r>
              <a:rPr lang="en-US" sz="4600" dirty="0" smtClean="0"/>
              <a:t> is a </a:t>
            </a:r>
            <a:r>
              <a:rPr lang="en-US" sz="4600" dirty="0"/>
              <a:t>substance dissolved in another substance, usually the component of a solution present in the lesser amount</a:t>
            </a:r>
            <a:endParaRPr lang="en-US" sz="4600" dirty="0" smtClean="0"/>
          </a:p>
          <a:p>
            <a:r>
              <a:rPr lang="en-US" sz="4600" dirty="0"/>
              <a:t>A </a:t>
            </a:r>
            <a:r>
              <a:rPr lang="en-US" sz="4600" u="sng" dirty="0" smtClean="0"/>
              <a:t>solvent</a:t>
            </a:r>
            <a:r>
              <a:rPr lang="en-US" sz="4600" b="1" dirty="0" smtClean="0"/>
              <a:t> </a:t>
            </a:r>
            <a:r>
              <a:rPr lang="en-US" sz="4600" dirty="0" smtClean="0"/>
              <a:t>dissolves </a:t>
            </a:r>
            <a:r>
              <a:rPr lang="en-US" sz="4600" dirty="0"/>
              <a:t>other chemicals, </a:t>
            </a:r>
            <a:r>
              <a:rPr lang="en-US" sz="4600" dirty="0" smtClean="0"/>
              <a:t>usually the component of a solution present in the greater amount</a:t>
            </a:r>
          </a:p>
          <a:p>
            <a:r>
              <a:rPr lang="en-US" sz="4600" dirty="0"/>
              <a:t> When a solution can have solute added and </a:t>
            </a:r>
            <a:r>
              <a:rPr lang="en-US" sz="4600" dirty="0" smtClean="0"/>
              <a:t>dissolved, the</a:t>
            </a:r>
            <a:r>
              <a:rPr lang="en-US" sz="4600" dirty="0"/>
              <a:t> solution </a:t>
            </a:r>
            <a:r>
              <a:rPr lang="en-US" sz="4600" dirty="0" smtClean="0"/>
              <a:t>is </a:t>
            </a:r>
            <a:r>
              <a:rPr lang="en-US" sz="4600" u="sng" dirty="0" smtClean="0"/>
              <a:t>unsaturated</a:t>
            </a:r>
            <a:r>
              <a:rPr lang="en-US" sz="4600" dirty="0" smtClean="0"/>
              <a:t>.</a:t>
            </a:r>
          </a:p>
          <a:p>
            <a:r>
              <a:rPr lang="en-US" sz="4600" dirty="0" smtClean="0"/>
              <a:t>When </a:t>
            </a:r>
            <a:r>
              <a:rPr lang="en-US" sz="4600" dirty="0"/>
              <a:t>a solution cannot have solute added and dissolved, </a:t>
            </a:r>
            <a:r>
              <a:rPr lang="en-US" sz="4600" dirty="0" smtClean="0"/>
              <a:t>the solution</a:t>
            </a:r>
            <a:r>
              <a:rPr lang="en-US" sz="4600" dirty="0"/>
              <a:t> is </a:t>
            </a:r>
            <a:r>
              <a:rPr lang="en-US" sz="4600" u="sng" dirty="0" smtClean="0"/>
              <a:t>saturated</a:t>
            </a:r>
            <a:endParaRPr lang="en-US" sz="4600" u="sng" dirty="0"/>
          </a:p>
          <a:p>
            <a:r>
              <a:rPr lang="en-US" sz="4600" u="sng" dirty="0" err="1" smtClean="0"/>
              <a:t>Supersaturation</a:t>
            </a:r>
            <a:r>
              <a:rPr lang="en-US" sz="4600" dirty="0"/>
              <a:t> is a state of a solution that contains more of the dissolved material than could be dissolved by the solvent under normal circumstances</a:t>
            </a:r>
            <a:r>
              <a:rPr lang="en-US" dirty="0"/>
              <a:t>.</a:t>
            </a:r>
            <a:endParaRPr lang="en-US" dirty="0" smtClean="0"/>
          </a:p>
        </p:txBody>
      </p:sp>
    </p:spTree>
    <p:extLst>
      <p:ext uri="{BB962C8B-B14F-4D97-AF65-F5344CB8AC3E}">
        <p14:creationId xmlns:p14="http://schemas.microsoft.com/office/powerpoint/2010/main" val="203745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Molality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219200"/>
                <a:ext cx="8610600" cy="5334000"/>
              </a:xfrm>
            </p:spPr>
            <p:txBody>
              <a:bodyPr/>
              <a:lstStyle/>
              <a:p>
                <a:r>
                  <a:rPr lang="en-US" b="1" dirty="0" smtClean="0"/>
                  <a:t>Molality</a:t>
                </a:r>
                <a:r>
                  <a:rPr lang="en-US" dirty="0"/>
                  <a:t> is moles of solute per kilogram of solvent. </a:t>
                </a:r>
                <a:r>
                  <a:rPr lang="en-US" dirty="0" err="1" smtClean="0"/>
                  <a:t>Molalities</a:t>
                </a:r>
                <a:r>
                  <a:rPr lang="en-US" dirty="0" smtClean="0"/>
                  <a:t> </a:t>
                </a:r>
                <a:r>
                  <a:rPr lang="en-US" dirty="0"/>
                  <a:t>are more convenient than molarities in experiments that involve significant temperature </a:t>
                </a:r>
                <a:r>
                  <a:rPr lang="en-US" dirty="0" smtClean="0"/>
                  <a:t>changes</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𝑚𝑜𝑙𝑎𝑙𝑖𝑡𝑦</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e>
                      </m:d>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𝑚𝑜𝑙𝑒</m:t>
                          </m:r>
                          <m:r>
                            <a:rPr lang="en-US" b="0" i="1" smtClean="0">
                              <a:latin typeface="Cambria Math" panose="02040503050406030204" pitchFamily="18" charset="0"/>
                            </a:rPr>
                            <m:t> </m:t>
                          </m:r>
                          <m:r>
                            <a:rPr lang="en-US" b="0" i="1" smtClean="0">
                              <a:latin typeface="Cambria Math" panose="02040503050406030204" pitchFamily="18" charset="0"/>
                            </a:rPr>
                            <m:t>𝑠𝑜𝑙𝑢𝑡𝑒</m:t>
                          </m:r>
                        </m:num>
                        <m:den>
                          <m:r>
                            <a:rPr lang="en-US" b="0" i="1" smtClean="0">
                              <a:latin typeface="Cambria Math" panose="02040503050406030204" pitchFamily="18" charset="0"/>
                            </a:rPr>
                            <m:t>𝐾𝑔</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𝑠𝑜𝑙𝑣𝑒𝑛𝑡</m:t>
                          </m:r>
                        </m:den>
                      </m:f>
                    </m:oMath>
                  </m:oMathPara>
                </a14:m>
                <a:endParaRPr lang="en-US" dirty="0" smtClean="0"/>
              </a:p>
              <a:p>
                <a:r>
                  <a:rPr lang="en-US" dirty="0" smtClean="0"/>
                  <a:t>If given grams of solute you will need to convert to moles.</a:t>
                </a:r>
              </a:p>
              <a:p>
                <a:r>
                  <a:rPr lang="en-US" dirty="0" smtClean="0"/>
                  <a:t>Recall that water is a universal solvent </a:t>
                </a:r>
              </a:p>
              <a:p>
                <a:r>
                  <a:rPr lang="en-US" dirty="0" smtClean="0"/>
                  <a:t>1 Kg = 1000 g</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219200"/>
                <a:ext cx="8610600" cy="5334000"/>
              </a:xfrm>
              <a:blipFill rotWithShape="0">
                <a:blip r:embed="rId2"/>
                <a:stretch>
                  <a:fillRect l="-1628" t="-1486" r="-1911" b="-308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20</a:t>
            </a:fld>
            <a:endParaRPr lang="en-US"/>
          </a:p>
        </p:txBody>
      </p:sp>
    </p:spTree>
    <p:extLst>
      <p:ext uri="{BB962C8B-B14F-4D97-AF65-F5344CB8AC3E}">
        <p14:creationId xmlns:p14="http://schemas.microsoft.com/office/powerpoint/2010/main" val="3312065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6096000" cy="792162"/>
          </a:xfrm>
        </p:spPr>
        <p:txBody>
          <a:bodyPr/>
          <a:lstStyle/>
          <a:p>
            <a:r>
              <a:rPr lang="en-US" dirty="0" smtClean="0"/>
              <a:t>Molality example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685800"/>
                <a:ext cx="8763000" cy="5943600"/>
              </a:xfrm>
            </p:spPr>
            <p:txBody>
              <a:bodyPr/>
              <a:lstStyle/>
              <a:p>
                <a:r>
                  <a:rPr lang="en-US" dirty="0" smtClean="0"/>
                  <a:t>Determine the molality of a solution if 25.0 g </a:t>
                </a:r>
                <a:r>
                  <a:rPr lang="en-US" dirty="0" err="1" smtClean="0"/>
                  <a:t>NaCl</a:t>
                </a:r>
                <a:r>
                  <a:rPr lang="en-US" dirty="0" smtClean="0"/>
                  <a:t> is dissolved in 250.0 g of water.  </a:t>
                </a:r>
              </a:p>
              <a:p>
                <a:r>
                  <a:rPr lang="en-US" dirty="0" smtClean="0"/>
                  <a:t>need mole of solute</a:t>
                </a:r>
              </a:p>
              <a:p>
                <a14:m>
                  <m:oMath xmlns:m="http://schemas.openxmlformats.org/officeDocument/2006/math">
                    <m:r>
                      <a:rPr lang="en-US" b="0" i="1" smtClean="0">
                        <a:latin typeface="Cambria Math" panose="02040503050406030204" pitchFamily="18" charset="0"/>
                      </a:rPr>
                      <m:t>25.0</m:t>
                    </m:r>
                    <m:r>
                      <a:rPr lang="en-US" b="0" i="1" smtClean="0">
                        <a:latin typeface="Cambria Math" panose="02040503050406030204" pitchFamily="18" charset="0"/>
                      </a:rPr>
                      <m:t>𝑔</m:t>
                    </m:r>
                    <m:r>
                      <a:rPr lang="en-US" b="0" i="1" smtClean="0">
                        <a:latin typeface="Cambria Math" panose="02040503050406030204" pitchFamily="18" charset="0"/>
                      </a:rPr>
                      <m:t> </m:t>
                    </m:r>
                    <m:r>
                      <a:rPr lang="en-US" b="0" i="1" smtClean="0">
                        <a:latin typeface="Cambria Math" panose="02040503050406030204" pitchFamily="18" charset="0"/>
                      </a:rPr>
                      <m:t>𝑁𝑎𝐶𝑙</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1 </m:t>
                        </m:r>
                        <m:r>
                          <a:rPr lang="en-US" b="0" i="1" smtClean="0">
                            <a:latin typeface="Cambria Math" panose="02040503050406030204" pitchFamily="18" charset="0"/>
                          </a:rPr>
                          <m:t>𝑚𝑜𝑙</m:t>
                        </m:r>
                        <m:r>
                          <a:rPr lang="en-US" b="0" i="1" smtClean="0">
                            <a:latin typeface="Cambria Math" panose="02040503050406030204" pitchFamily="18" charset="0"/>
                          </a:rPr>
                          <m:t> </m:t>
                        </m:r>
                        <m:r>
                          <a:rPr lang="en-US" b="0" i="1" smtClean="0">
                            <a:latin typeface="Cambria Math" panose="02040503050406030204" pitchFamily="18" charset="0"/>
                          </a:rPr>
                          <m:t>𝑁𝑎𝐶𝑙</m:t>
                        </m:r>
                      </m:num>
                      <m:den>
                        <m:r>
                          <a:rPr lang="en-US" b="0" i="1" smtClean="0">
                            <a:latin typeface="Cambria Math" panose="02040503050406030204" pitchFamily="18" charset="0"/>
                          </a:rPr>
                          <m:t>58.44 </m:t>
                        </m:r>
                        <m:r>
                          <a:rPr lang="en-US" b="0" i="1" smtClean="0">
                            <a:latin typeface="Cambria Math" panose="02040503050406030204" pitchFamily="18" charset="0"/>
                          </a:rPr>
                          <m:t>𝑔</m:t>
                        </m:r>
                        <m:r>
                          <a:rPr lang="en-US" b="0" i="1" smtClean="0">
                            <a:latin typeface="Cambria Math" panose="02040503050406030204" pitchFamily="18" charset="0"/>
                          </a:rPr>
                          <m:t> </m:t>
                        </m:r>
                        <m:r>
                          <a:rPr lang="en-US" b="0" i="1" smtClean="0">
                            <a:latin typeface="Cambria Math" panose="02040503050406030204" pitchFamily="18" charset="0"/>
                          </a:rPr>
                          <m:t>𝑁𝑎𝐶𝑙</m:t>
                        </m:r>
                      </m:den>
                    </m:f>
                    <m:r>
                      <a:rPr lang="en-US" b="0" i="1" smtClean="0">
                        <a:latin typeface="Cambria Math" panose="02040503050406030204" pitchFamily="18" charset="0"/>
                      </a:rPr>
                      <m:t>=</m:t>
                    </m:r>
                  </m:oMath>
                </a14:m>
                <a:r>
                  <a:rPr lang="en-US" dirty="0" smtClean="0"/>
                  <a:t>0.427 </a:t>
                </a:r>
                <a:r>
                  <a:rPr lang="en-US" dirty="0" err="1" smtClean="0"/>
                  <a:t>mol</a:t>
                </a:r>
                <a:r>
                  <a:rPr lang="en-US" dirty="0" smtClean="0"/>
                  <a:t> </a:t>
                </a:r>
                <a:r>
                  <a:rPr lang="en-US" dirty="0" err="1" smtClean="0"/>
                  <a:t>NaCl</a:t>
                </a:r>
                <a:endParaRPr lang="en-US" dirty="0" smtClean="0"/>
              </a:p>
              <a:p>
                <a:r>
                  <a:rPr lang="en-US" dirty="0" smtClean="0"/>
                  <a:t>Need Kg of water</a:t>
                </a:r>
              </a:p>
              <a:p>
                <a14:m>
                  <m:oMath xmlns:m="http://schemas.openxmlformats.org/officeDocument/2006/math">
                    <m:r>
                      <a:rPr lang="en-US" b="0" i="1" smtClean="0">
                        <a:latin typeface="Cambria Math" panose="02040503050406030204" pitchFamily="18" charset="0"/>
                      </a:rPr>
                      <m:t>250.0</m:t>
                    </m:r>
                    <m:r>
                      <a:rPr lang="en-US" b="0" i="1" smtClean="0">
                        <a:latin typeface="Cambria Math" panose="02040503050406030204" pitchFamily="18" charset="0"/>
                      </a:rPr>
                      <m:t>𝑔</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1 </m:t>
                        </m:r>
                        <m:r>
                          <a:rPr lang="en-US" b="0" i="1" smtClean="0">
                            <a:latin typeface="Cambria Math" panose="02040503050406030204" pitchFamily="18" charset="0"/>
                          </a:rPr>
                          <m:t>𝐾𝑔</m:t>
                        </m:r>
                      </m:num>
                      <m:den>
                        <m:r>
                          <a:rPr lang="en-US" b="0" i="1" smtClean="0">
                            <a:latin typeface="Cambria Math" panose="02040503050406030204" pitchFamily="18" charset="0"/>
                          </a:rPr>
                          <m:t>1000 </m:t>
                        </m:r>
                        <m:r>
                          <a:rPr lang="en-US" b="0" i="1" smtClean="0">
                            <a:latin typeface="Cambria Math" panose="02040503050406030204" pitchFamily="18" charset="0"/>
                          </a:rPr>
                          <m:t>𝑔</m:t>
                        </m:r>
                      </m:den>
                    </m:f>
                    <m:r>
                      <a:rPr lang="en-US" b="0" i="1" smtClean="0">
                        <a:latin typeface="Cambria Math" panose="02040503050406030204" pitchFamily="18" charset="0"/>
                      </a:rPr>
                      <m:t>=0.2500 </m:t>
                    </m:r>
                    <m:r>
                      <a:rPr lang="en-US" b="0" i="1" smtClean="0">
                        <a:latin typeface="Cambria Math" panose="02040503050406030204" pitchFamily="18" charset="0"/>
                      </a:rPr>
                      <m:t>𝐾𝑔</m:t>
                    </m:r>
                  </m:oMath>
                </a14:m>
                <a:endParaRPr lang="en-US" dirty="0" smtClean="0"/>
              </a:p>
              <a:p>
                <a:r>
                  <a:rPr lang="en-US" dirty="0" smtClean="0"/>
                  <a:t>Now can find molality</a:t>
                </a:r>
              </a:p>
              <a:p>
                <a14:m>
                  <m:oMath xmlns:m="http://schemas.openxmlformats.org/officeDocument/2006/math">
                    <m:r>
                      <a:rPr lang="en-US" b="0" i="1" smtClean="0">
                        <a:latin typeface="Cambria Math" panose="02040503050406030204" pitchFamily="18" charset="0"/>
                      </a:rPr>
                      <m:t>𝑚</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0.427 </m:t>
                        </m:r>
                        <m:r>
                          <a:rPr lang="en-US" b="0" i="1" smtClean="0">
                            <a:latin typeface="Cambria Math" panose="02040503050406030204" pitchFamily="18" charset="0"/>
                          </a:rPr>
                          <m:t>𝑚𝑜𝑙</m:t>
                        </m:r>
                        <m:r>
                          <a:rPr lang="en-US" b="0" i="1" smtClean="0">
                            <a:latin typeface="Cambria Math" panose="02040503050406030204" pitchFamily="18" charset="0"/>
                          </a:rPr>
                          <m:t> </m:t>
                        </m:r>
                        <m:r>
                          <a:rPr lang="en-US" b="0" i="1" smtClean="0">
                            <a:latin typeface="Cambria Math" panose="02040503050406030204" pitchFamily="18" charset="0"/>
                          </a:rPr>
                          <m:t>𝑁𝑎𝐶𝑙</m:t>
                        </m:r>
                      </m:num>
                      <m:den>
                        <m:r>
                          <a:rPr lang="en-US" b="0" i="1" smtClean="0">
                            <a:latin typeface="Cambria Math" panose="02040503050406030204" pitchFamily="18" charset="0"/>
                          </a:rPr>
                          <m:t>0.2500 </m:t>
                        </m:r>
                        <m:r>
                          <a:rPr lang="en-US" b="0" i="1" smtClean="0">
                            <a:latin typeface="Cambria Math" panose="02040503050406030204" pitchFamily="18" charset="0"/>
                          </a:rPr>
                          <m:t>𝐾𝑔</m:t>
                        </m:r>
                      </m:den>
                    </m:f>
                    <m:r>
                      <a:rPr lang="en-US" b="0" i="1" smtClean="0">
                        <a:latin typeface="Cambria Math" panose="02040503050406030204" pitchFamily="18" charset="0"/>
                      </a:rPr>
                      <m:t>=1.71 </m:t>
                    </m:r>
                    <m:r>
                      <a:rPr lang="en-US" b="0" i="1" smtClean="0">
                        <a:latin typeface="Cambria Math" panose="02040503050406030204" pitchFamily="18" charset="0"/>
                      </a:rPr>
                      <m:t>𝑚</m:t>
                    </m:r>
                    <m:r>
                      <a:rPr lang="en-US" b="0" i="1" smtClean="0">
                        <a:latin typeface="Cambria Math" panose="02040503050406030204" pitchFamily="18" charset="0"/>
                      </a:rPr>
                      <m:t> </m:t>
                    </m:r>
                    <m:r>
                      <a:rPr lang="en-US" b="0" i="1" smtClean="0">
                        <a:latin typeface="Cambria Math" panose="02040503050406030204" pitchFamily="18" charset="0"/>
                      </a:rPr>
                      <m:t>𝑁𝑎𝐶𝑙</m:t>
                    </m:r>
                    <m:r>
                      <a:rPr lang="en-US" b="0" i="1" smtClean="0">
                        <a:latin typeface="Cambria Math" panose="02040503050406030204" pitchFamily="18" charset="0"/>
                      </a:rPr>
                      <m:t> </m:t>
                    </m:r>
                    <m:r>
                      <a:rPr lang="en-US" b="0" i="1" smtClean="0">
                        <a:latin typeface="Cambria Math" panose="02040503050406030204" pitchFamily="18" charset="0"/>
                      </a:rPr>
                      <m:t>𝑠𝑜𝑙𝑢𝑡𝑖𝑜𝑛</m:t>
                    </m:r>
                  </m:oMath>
                </a14:m>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685800"/>
                <a:ext cx="8763000" cy="5943600"/>
              </a:xfrm>
              <a:blipFill rotWithShape="0">
                <a:blip r:embed="rId2"/>
                <a:stretch>
                  <a:fillRect l="-1601" t="-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21</a:t>
            </a:fld>
            <a:endParaRPr lang="en-US"/>
          </a:p>
        </p:txBody>
      </p:sp>
    </p:spTree>
    <p:extLst>
      <p:ext uri="{BB962C8B-B14F-4D97-AF65-F5344CB8AC3E}">
        <p14:creationId xmlns:p14="http://schemas.microsoft.com/office/powerpoint/2010/main" val="1633428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6096000" cy="792162"/>
          </a:xfrm>
        </p:spPr>
        <p:txBody>
          <a:bodyPr/>
          <a:lstStyle/>
          <a:p>
            <a:r>
              <a:rPr lang="en-US" dirty="0" smtClean="0"/>
              <a:t>Molality example 2</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685800"/>
                <a:ext cx="8763000" cy="5943600"/>
              </a:xfrm>
            </p:spPr>
            <p:txBody>
              <a:bodyPr/>
              <a:lstStyle/>
              <a:p>
                <a:r>
                  <a:rPr lang="en-US" dirty="0" smtClean="0"/>
                  <a:t>Determine the mass of water need to make a 0.250 m solution with 45.5 g </a:t>
                </a:r>
                <a:r>
                  <a:rPr lang="en-US" dirty="0" err="1" smtClean="0"/>
                  <a:t>NaCl</a:t>
                </a:r>
                <a:r>
                  <a:rPr lang="en-US" dirty="0" smtClean="0"/>
                  <a:t>.  </a:t>
                </a:r>
              </a:p>
              <a:p>
                <a:r>
                  <a:rPr lang="en-US" dirty="0" smtClean="0"/>
                  <a:t>need mole of solute</a:t>
                </a:r>
              </a:p>
              <a:p>
                <a14:m>
                  <m:oMath xmlns:m="http://schemas.openxmlformats.org/officeDocument/2006/math">
                    <m:r>
                      <a:rPr lang="en-US" i="1">
                        <a:latin typeface="Cambria Math" panose="02040503050406030204" pitchFamily="18" charset="0"/>
                      </a:rPr>
                      <m:t>4</m:t>
                    </m:r>
                    <m:r>
                      <a:rPr lang="en-US" b="0" i="1" smtClean="0">
                        <a:latin typeface="Cambria Math" panose="02040503050406030204" pitchFamily="18" charset="0"/>
                      </a:rPr>
                      <m:t>5.5</m:t>
                    </m:r>
                    <m:r>
                      <a:rPr lang="en-US" b="0" i="1" smtClean="0">
                        <a:latin typeface="Cambria Math" panose="02040503050406030204" pitchFamily="18" charset="0"/>
                      </a:rPr>
                      <m:t>𝑔</m:t>
                    </m:r>
                    <m:r>
                      <a:rPr lang="en-US" b="0" i="1" smtClean="0">
                        <a:latin typeface="Cambria Math" panose="02040503050406030204" pitchFamily="18" charset="0"/>
                      </a:rPr>
                      <m:t> </m:t>
                    </m:r>
                    <m:r>
                      <a:rPr lang="en-US" b="0" i="1" smtClean="0">
                        <a:latin typeface="Cambria Math" panose="02040503050406030204" pitchFamily="18" charset="0"/>
                      </a:rPr>
                      <m:t>𝑁𝑎𝐶𝑙</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1 </m:t>
                        </m:r>
                        <m:r>
                          <a:rPr lang="en-US" b="0" i="1" smtClean="0">
                            <a:latin typeface="Cambria Math" panose="02040503050406030204" pitchFamily="18" charset="0"/>
                          </a:rPr>
                          <m:t>𝑚𝑜𝑙</m:t>
                        </m:r>
                        <m:r>
                          <a:rPr lang="en-US" b="0" i="1" smtClean="0">
                            <a:latin typeface="Cambria Math" panose="02040503050406030204" pitchFamily="18" charset="0"/>
                          </a:rPr>
                          <m:t> </m:t>
                        </m:r>
                        <m:r>
                          <a:rPr lang="en-US" b="0" i="1" smtClean="0">
                            <a:latin typeface="Cambria Math" panose="02040503050406030204" pitchFamily="18" charset="0"/>
                          </a:rPr>
                          <m:t>𝑁𝑎𝐶𝑙</m:t>
                        </m:r>
                      </m:num>
                      <m:den>
                        <m:r>
                          <a:rPr lang="en-US" b="0" i="1" smtClean="0">
                            <a:latin typeface="Cambria Math" panose="02040503050406030204" pitchFamily="18" charset="0"/>
                          </a:rPr>
                          <m:t>58.44 </m:t>
                        </m:r>
                        <m:r>
                          <a:rPr lang="en-US" b="0" i="1" smtClean="0">
                            <a:latin typeface="Cambria Math" panose="02040503050406030204" pitchFamily="18" charset="0"/>
                          </a:rPr>
                          <m:t>𝑔</m:t>
                        </m:r>
                        <m:r>
                          <a:rPr lang="en-US" b="0" i="1" smtClean="0">
                            <a:latin typeface="Cambria Math" panose="02040503050406030204" pitchFamily="18" charset="0"/>
                          </a:rPr>
                          <m:t> </m:t>
                        </m:r>
                        <m:r>
                          <a:rPr lang="en-US" b="0" i="1" smtClean="0">
                            <a:latin typeface="Cambria Math" panose="02040503050406030204" pitchFamily="18" charset="0"/>
                          </a:rPr>
                          <m:t>𝑁𝑎𝐶𝑙</m:t>
                        </m:r>
                      </m:den>
                    </m:f>
                    <m:r>
                      <a:rPr lang="en-US" b="0" i="1" smtClean="0">
                        <a:latin typeface="Cambria Math" panose="02040503050406030204" pitchFamily="18" charset="0"/>
                      </a:rPr>
                      <m:t>=</m:t>
                    </m:r>
                  </m:oMath>
                </a14:m>
                <a:r>
                  <a:rPr lang="en-US" dirty="0" smtClean="0"/>
                  <a:t>0.778 </a:t>
                </a:r>
                <a:r>
                  <a:rPr lang="en-US" dirty="0" err="1" smtClean="0"/>
                  <a:t>mol</a:t>
                </a:r>
                <a:r>
                  <a:rPr lang="en-US" dirty="0" smtClean="0"/>
                  <a:t> </a:t>
                </a:r>
                <a:r>
                  <a:rPr lang="en-US" dirty="0" err="1" smtClean="0"/>
                  <a:t>NaCl</a:t>
                </a:r>
                <a:endParaRPr lang="en-US" dirty="0" smtClean="0"/>
              </a:p>
              <a:p>
                <a:r>
                  <a:rPr lang="en-US" dirty="0" smtClean="0"/>
                  <a:t>Rearrange molality equation to solve for Kg</a:t>
                </a:r>
              </a:p>
              <a:p>
                <a14:m>
                  <m:oMath xmlns:m="http://schemas.openxmlformats.org/officeDocument/2006/math">
                    <m:r>
                      <a:rPr lang="en-US" b="0" i="1" smtClean="0">
                        <a:latin typeface="Cambria Math" panose="02040503050406030204" pitchFamily="18" charset="0"/>
                      </a:rPr>
                      <m:t>𝐾𝑔</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𝑚𝑜𝑙</m:t>
                        </m:r>
                      </m:num>
                      <m:den>
                        <m:r>
                          <a:rPr lang="en-US" b="0" i="1" smtClean="0">
                            <a:latin typeface="Cambria Math" panose="02040503050406030204" pitchFamily="18" charset="0"/>
                          </a:rPr>
                          <m:t>𝑚𝑜𝑙𝑎𝑙𝑖𝑡𝑦</m:t>
                        </m:r>
                      </m:den>
                    </m:f>
                  </m:oMath>
                </a14:m>
                <a:r>
                  <a:rPr lang="en-US" dirty="0" smtClean="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0.778 </m:t>
                        </m:r>
                        <m:r>
                          <a:rPr lang="en-US" b="0" i="1" smtClean="0">
                            <a:latin typeface="Cambria Math" panose="02040503050406030204" pitchFamily="18" charset="0"/>
                          </a:rPr>
                          <m:t>𝑚𝑜𝑙</m:t>
                        </m:r>
                        <m:r>
                          <a:rPr lang="en-US" b="0" i="1" smtClean="0">
                            <a:latin typeface="Cambria Math" panose="02040503050406030204" pitchFamily="18" charset="0"/>
                          </a:rPr>
                          <m:t> </m:t>
                        </m:r>
                        <m:r>
                          <a:rPr lang="en-US" b="0" i="1" smtClean="0">
                            <a:latin typeface="Cambria Math" panose="02040503050406030204" pitchFamily="18" charset="0"/>
                          </a:rPr>
                          <m:t>𝑁𝑎𝐶𝑙</m:t>
                        </m:r>
                      </m:num>
                      <m:den>
                        <m:r>
                          <a:rPr lang="en-US" b="0" i="1" smtClean="0">
                            <a:latin typeface="Cambria Math" panose="02040503050406030204" pitchFamily="18" charset="0"/>
                          </a:rPr>
                          <m:t>0.250 </m:t>
                        </m:r>
                        <m:r>
                          <a:rPr lang="en-US" b="0" i="1" smtClean="0">
                            <a:latin typeface="Cambria Math" panose="02040503050406030204" pitchFamily="18" charset="0"/>
                          </a:rPr>
                          <m:t>𝑚</m:t>
                        </m:r>
                        <m:r>
                          <a:rPr lang="en-US" b="0" i="1" smtClean="0">
                            <a:latin typeface="Cambria Math" panose="02040503050406030204" pitchFamily="18" charset="0"/>
                          </a:rPr>
                          <m:t> </m:t>
                        </m:r>
                        <m:r>
                          <a:rPr lang="en-US" b="0" i="1" smtClean="0">
                            <a:latin typeface="Cambria Math" panose="02040503050406030204" pitchFamily="18" charset="0"/>
                          </a:rPr>
                          <m:t>𝑠𝑜𝑙𝑢𝑡𝑖𝑜𝑛</m:t>
                        </m:r>
                      </m:den>
                    </m:f>
                  </m:oMath>
                </a14:m>
                <a:r>
                  <a:rPr lang="en-US" dirty="0" smtClean="0"/>
                  <a:t>= 3.11 Kg of water</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685800"/>
                <a:ext cx="8763000" cy="5943600"/>
              </a:xfrm>
              <a:blipFill rotWithShape="0">
                <a:blip r:embed="rId2"/>
                <a:stretch>
                  <a:fillRect l="-1601" t="-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22</a:t>
            </a:fld>
            <a:endParaRPr lang="en-US"/>
          </a:p>
        </p:txBody>
      </p:sp>
    </p:spTree>
    <p:extLst>
      <p:ext uri="{BB962C8B-B14F-4D97-AF65-F5344CB8AC3E}">
        <p14:creationId xmlns:p14="http://schemas.microsoft.com/office/powerpoint/2010/main" val="2741094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00063" y="-214313"/>
            <a:ext cx="8229600" cy="1143001"/>
          </a:xfrm>
        </p:spPr>
        <p:txBody>
          <a:bodyPr/>
          <a:lstStyle/>
          <a:p>
            <a:pPr eaLnBrk="1" hangingPunct="1"/>
            <a:r>
              <a:rPr lang="en-US" altLang="en-US" sz="4800" u="sng" dirty="0" smtClean="0">
                <a:latin typeface="Tahoma" panose="020B0604030504040204" pitchFamily="34" charset="0"/>
              </a:rPr>
              <a:t>Dilution</a:t>
            </a:r>
          </a:p>
        </p:txBody>
      </p:sp>
      <p:pic>
        <p:nvPicPr>
          <p:cNvPr id="8195" name="Content Placeholder 3" descr="Dilution-concentration_simple_exampl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800101" y="4978322"/>
            <a:ext cx="7929562" cy="1466850"/>
          </a:xfrm>
        </p:spPr>
      </p:pic>
      <p:sp>
        <p:nvSpPr>
          <p:cNvPr id="8196" name="TextBox 4"/>
          <p:cNvSpPr txBox="1">
            <a:spLocks noChangeArrowheads="1"/>
          </p:cNvSpPr>
          <p:nvPr/>
        </p:nvSpPr>
        <p:spPr bwMode="auto">
          <a:xfrm>
            <a:off x="-228600" y="763558"/>
            <a:ext cx="85725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742950" lvl="1" indent="-285750" eaLnBrk="1" hangingPunct="1">
              <a:buFont typeface="Arial" panose="020B0604020202020204" pitchFamily="34" charset="0"/>
              <a:buChar char="•"/>
            </a:pPr>
            <a:r>
              <a:rPr lang="en-US" altLang="en-US" sz="2400" dirty="0">
                <a:latin typeface="Tahoma" panose="020B0604030504040204" pitchFamily="34" charset="0"/>
              </a:rPr>
              <a:t>Dilution is the process of decreasing the concentration of a stock solution by adding more solvent to the solution. </a:t>
            </a:r>
            <a:endParaRPr lang="en-US" altLang="en-US" sz="2400" dirty="0" smtClean="0">
              <a:latin typeface="Tahoma" panose="020B0604030504040204" pitchFamily="34" charset="0"/>
            </a:endParaRPr>
          </a:p>
          <a:p>
            <a:pPr marL="742950" lvl="1" indent="-285750" eaLnBrk="1" hangingPunct="1">
              <a:buFont typeface="Arial" panose="020B0604020202020204" pitchFamily="34" charset="0"/>
              <a:buChar char="•"/>
            </a:pPr>
            <a:r>
              <a:rPr lang="en-US" altLang="en-US" sz="2400" dirty="0" smtClean="0">
                <a:latin typeface="Tahoma" panose="020B0604030504040204" pitchFamily="34" charset="0"/>
              </a:rPr>
              <a:t>The </a:t>
            </a:r>
            <a:r>
              <a:rPr lang="en-US" altLang="en-US" sz="2400" dirty="0">
                <a:latin typeface="Tahoma" panose="020B0604030504040204" pitchFamily="34" charset="0"/>
              </a:rPr>
              <a:t>solvent added is usually the universal solvent, known as water. </a:t>
            </a:r>
            <a:endParaRPr lang="en-US" altLang="en-US" sz="2400" dirty="0" smtClean="0">
              <a:latin typeface="Tahoma" panose="020B0604030504040204" pitchFamily="34" charset="0"/>
            </a:endParaRPr>
          </a:p>
          <a:p>
            <a:pPr marL="742950" lvl="1" indent="-285750" eaLnBrk="1" hangingPunct="1">
              <a:buFont typeface="Arial" panose="020B0604020202020204" pitchFamily="34" charset="0"/>
              <a:buChar char="•"/>
            </a:pPr>
            <a:r>
              <a:rPr lang="en-US" altLang="en-US" sz="2400" dirty="0" smtClean="0">
                <a:latin typeface="Tahoma" panose="020B0604030504040204" pitchFamily="34" charset="0"/>
              </a:rPr>
              <a:t>The </a:t>
            </a:r>
            <a:r>
              <a:rPr lang="en-US" altLang="en-US" sz="2400" dirty="0">
                <a:latin typeface="Tahoma" panose="020B0604030504040204" pitchFamily="34" charset="0"/>
              </a:rPr>
              <a:t>more solvent you add, the more diluted the solution will get. </a:t>
            </a:r>
          </a:p>
          <a:p>
            <a:pPr marL="742950" lvl="1" indent="-285750" eaLnBrk="1" hangingPunct="1">
              <a:buFont typeface="Arial" panose="020B0604020202020204" pitchFamily="34" charset="0"/>
              <a:buChar char="•"/>
            </a:pPr>
            <a:r>
              <a:rPr lang="en-US" altLang="en-US" sz="2400" dirty="0">
                <a:latin typeface="Tahoma" panose="020B0604030504040204" pitchFamily="34" charset="0"/>
              </a:rPr>
              <a:t>A stock solution is a concentrated solution that will be diluted to a lower concentration for actual use.</a:t>
            </a:r>
          </a:p>
          <a:p>
            <a:pPr lvl="1" eaLnBrk="1" hangingPunct="1"/>
            <a:endParaRPr lang="en-US" altLang="en-US" dirty="0">
              <a:latin typeface="Tahoma" panose="020B0604030504040204" pitchFamily="34" charset="0"/>
            </a:endParaRPr>
          </a:p>
          <a:p>
            <a:pPr lvl="1" eaLnBrk="1" hangingPunct="1"/>
            <a:endParaRPr lang="en-US" altLang="en-US" dirty="0">
              <a:latin typeface="Tahoma" panose="020B0604030504040204" pitchFamily="34" charset="0"/>
            </a:endParaRPr>
          </a:p>
        </p:txBody>
      </p:sp>
    </p:spTree>
    <p:extLst>
      <p:ext uri="{BB962C8B-B14F-4D97-AF65-F5344CB8AC3E}">
        <p14:creationId xmlns:p14="http://schemas.microsoft.com/office/powerpoint/2010/main" val="117370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792162"/>
          </a:xfrm>
        </p:spPr>
        <p:txBody>
          <a:bodyPr/>
          <a:lstStyle/>
          <a:p>
            <a:pPr eaLnBrk="1" hangingPunct="1"/>
            <a:r>
              <a:rPr lang="en-US" altLang="en-US" sz="4800" u="sng" dirty="0" smtClean="0">
                <a:latin typeface="Tahoma" panose="020B0604030504040204" pitchFamily="34" charset="0"/>
              </a:rPr>
              <a:t>The Dilution Equation</a:t>
            </a:r>
            <a:endParaRPr lang="en-US" altLang="en-US" sz="4800" dirty="0" smtClean="0"/>
          </a:p>
        </p:txBody>
      </p:sp>
      <p:sp>
        <p:nvSpPr>
          <p:cNvPr id="9219" name="Rectangle 3"/>
          <p:cNvSpPr>
            <a:spLocks noChangeArrowheads="1"/>
          </p:cNvSpPr>
          <p:nvPr/>
        </p:nvSpPr>
        <p:spPr bwMode="auto">
          <a:xfrm>
            <a:off x="-228600" y="1209883"/>
            <a:ext cx="9372600" cy="630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r>
              <a:rPr lang="en-US" altLang="en-US" sz="2800" dirty="0">
                <a:latin typeface="Tahoma" panose="020B0604030504040204" pitchFamily="34" charset="0"/>
              </a:rPr>
              <a:t>The equation for dilution is  </a:t>
            </a:r>
            <a:r>
              <a:rPr lang="en-US" altLang="en-US" sz="2800" dirty="0" smtClean="0">
                <a:latin typeface="Tahoma" panose="020B0604030504040204" pitchFamily="34" charset="0"/>
              </a:rPr>
              <a:t>M</a:t>
            </a:r>
            <a:r>
              <a:rPr lang="en-US" altLang="en-US" sz="2800" baseline="-25000" dirty="0" smtClean="0">
                <a:latin typeface="Tahoma" panose="020B0604030504040204" pitchFamily="34" charset="0"/>
              </a:rPr>
              <a:t>1</a:t>
            </a:r>
            <a:r>
              <a:rPr lang="en-US" altLang="en-US" sz="2800" dirty="0" smtClean="0">
                <a:latin typeface="Tahoma" panose="020B0604030504040204" pitchFamily="34" charset="0"/>
              </a:rPr>
              <a:t>V</a:t>
            </a:r>
            <a:r>
              <a:rPr lang="en-US" altLang="en-US" sz="2800" baseline="-25000" dirty="0" smtClean="0">
                <a:latin typeface="Tahoma" panose="020B0604030504040204" pitchFamily="34" charset="0"/>
              </a:rPr>
              <a:t>1</a:t>
            </a:r>
            <a:r>
              <a:rPr lang="en-US" altLang="en-US" sz="2800" dirty="0" smtClean="0">
                <a:latin typeface="Tahoma" panose="020B0604030504040204" pitchFamily="34" charset="0"/>
              </a:rPr>
              <a:t>=M</a:t>
            </a:r>
            <a:r>
              <a:rPr lang="en-US" altLang="en-US" sz="2800" baseline="-25000" dirty="0" smtClean="0">
                <a:latin typeface="Tahoma" panose="020B0604030504040204" pitchFamily="34" charset="0"/>
              </a:rPr>
              <a:t>2</a:t>
            </a:r>
            <a:r>
              <a:rPr lang="en-US" altLang="en-US" sz="2800" dirty="0" smtClean="0">
                <a:latin typeface="Tahoma" panose="020B0604030504040204" pitchFamily="34" charset="0"/>
              </a:rPr>
              <a:t>V</a:t>
            </a:r>
            <a:r>
              <a:rPr lang="en-US" altLang="en-US" sz="2800" baseline="-25000" dirty="0" smtClean="0">
                <a:latin typeface="Tahoma" panose="020B0604030504040204" pitchFamily="34" charset="0"/>
              </a:rPr>
              <a:t>2</a:t>
            </a:r>
          </a:p>
          <a:p>
            <a:pPr lvl="1" eaLnBrk="1" hangingPunct="1"/>
            <a:r>
              <a:rPr lang="en-US" altLang="en-US" sz="2800" dirty="0" smtClean="0">
                <a:latin typeface="Tahoma" panose="020B0604030504040204" pitchFamily="34" charset="0"/>
              </a:rPr>
              <a:t> </a:t>
            </a:r>
          </a:p>
          <a:p>
            <a:pPr lvl="1" eaLnBrk="1" hangingPunct="1">
              <a:buFont typeface="Arial" panose="020B0604020202020204" pitchFamily="34" charset="0"/>
              <a:buChar char="•"/>
            </a:pPr>
            <a:r>
              <a:rPr lang="en-US" altLang="en-US" sz="2800" dirty="0" smtClean="0">
                <a:latin typeface="Tahoma" panose="020B0604030504040204" pitchFamily="34" charset="0"/>
              </a:rPr>
              <a:t>M1</a:t>
            </a:r>
            <a:r>
              <a:rPr lang="en-US" altLang="en-US" sz="2800" dirty="0">
                <a:latin typeface="Tahoma" panose="020B0604030504040204" pitchFamily="34" charset="0"/>
              </a:rPr>
              <a:t>= molarity of the stock solution</a:t>
            </a:r>
          </a:p>
          <a:p>
            <a:pPr lvl="1" eaLnBrk="1" hangingPunct="1">
              <a:buFont typeface="Arial" panose="020B0604020202020204" pitchFamily="34" charset="0"/>
              <a:buChar char="•"/>
            </a:pPr>
            <a:r>
              <a:rPr lang="en-US" altLang="en-US" sz="2800" dirty="0">
                <a:latin typeface="Tahoma" panose="020B0604030504040204" pitchFamily="34" charset="0"/>
              </a:rPr>
              <a:t> M2= molarity of the diluted </a:t>
            </a:r>
            <a:r>
              <a:rPr lang="en-US" altLang="en-US" sz="2800" dirty="0" smtClean="0">
                <a:latin typeface="Tahoma" panose="020B0604030504040204" pitchFamily="34" charset="0"/>
              </a:rPr>
              <a:t>solution</a:t>
            </a:r>
          </a:p>
          <a:p>
            <a:pPr lvl="1" eaLnBrk="1" hangingPunct="1">
              <a:buFont typeface="Arial" panose="020B0604020202020204" pitchFamily="34" charset="0"/>
              <a:buChar char="•"/>
            </a:pPr>
            <a:r>
              <a:rPr lang="en-US" altLang="en-US" sz="2800" dirty="0">
                <a:latin typeface="Tahoma" panose="020B0604030504040204" pitchFamily="34" charset="0"/>
              </a:rPr>
              <a:t> V1= volume of stock </a:t>
            </a:r>
            <a:r>
              <a:rPr lang="en-US" altLang="en-US" sz="2800" dirty="0" smtClean="0">
                <a:latin typeface="Tahoma" panose="020B0604030504040204" pitchFamily="34" charset="0"/>
              </a:rPr>
              <a:t>solution </a:t>
            </a:r>
            <a:endParaRPr lang="en-US" altLang="en-US" sz="2800" dirty="0">
              <a:latin typeface="Tahoma" panose="020B0604030504040204" pitchFamily="34" charset="0"/>
            </a:endParaRPr>
          </a:p>
          <a:p>
            <a:pPr lvl="1" eaLnBrk="1" hangingPunct="1">
              <a:buFont typeface="Arial" panose="020B0604020202020204" pitchFamily="34" charset="0"/>
              <a:buChar char="•"/>
            </a:pPr>
            <a:r>
              <a:rPr lang="en-US" altLang="en-US" sz="2800" dirty="0">
                <a:latin typeface="Tahoma" panose="020B0604030504040204" pitchFamily="34" charset="0"/>
              </a:rPr>
              <a:t> V2= volume of diluted </a:t>
            </a:r>
            <a:r>
              <a:rPr lang="en-US" altLang="en-US" sz="2800" dirty="0" smtClean="0">
                <a:latin typeface="Tahoma" panose="020B0604030504040204" pitchFamily="34" charset="0"/>
              </a:rPr>
              <a:t>solution</a:t>
            </a:r>
          </a:p>
          <a:p>
            <a:pPr lvl="1" eaLnBrk="1" hangingPunct="1">
              <a:buFont typeface="Arial" panose="020B0604020202020204" pitchFamily="34" charset="0"/>
              <a:buChar char="•"/>
            </a:pPr>
            <a:endParaRPr lang="en-US" altLang="en-US" sz="2800" dirty="0">
              <a:latin typeface="Tahoma" panose="020B0604030504040204" pitchFamily="34" charset="0"/>
            </a:endParaRPr>
          </a:p>
          <a:p>
            <a:pPr lvl="1" eaLnBrk="1" hangingPunct="1">
              <a:buFont typeface="Arial" panose="020B0604020202020204" pitchFamily="34" charset="0"/>
              <a:buChar char="•"/>
            </a:pPr>
            <a:endParaRPr lang="en-US" altLang="en-US" sz="2800" dirty="0" smtClean="0">
              <a:latin typeface="Tahoma" panose="020B0604030504040204" pitchFamily="34" charset="0"/>
            </a:endParaRPr>
          </a:p>
          <a:p>
            <a:pPr lvl="1" eaLnBrk="1" hangingPunct="1">
              <a:buFont typeface="Arial" panose="020B0604020202020204" pitchFamily="34" charset="0"/>
              <a:buChar char="•"/>
            </a:pPr>
            <a:r>
              <a:rPr lang="en-US" altLang="en-US" sz="2800" dirty="0" smtClean="0"/>
              <a:t>In </a:t>
            </a:r>
            <a:r>
              <a:rPr lang="en-US" altLang="en-US" sz="2800" dirty="0"/>
              <a:t>dilution equations, you are given three things and you need to find the forth component</a:t>
            </a:r>
            <a:r>
              <a:rPr lang="en-US" altLang="en-US" sz="2800" dirty="0" smtClean="0"/>
              <a:t>.</a:t>
            </a:r>
          </a:p>
          <a:p>
            <a:pPr lvl="1" eaLnBrk="1" hangingPunct="1">
              <a:buFont typeface="Arial" panose="020B0604020202020204" pitchFamily="34" charset="0"/>
              <a:buChar char="•"/>
            </a:pPr>
            <a:r>
              <a:rPr lang="en-US" altLang="en-US" sz="2800" dirty="0" smtClean="0">
                <a:latin typeface="Tahoma" panose="020B0604030504040204" pitchFamily="34" charset="0"/>
              </a:rPr>
              <a:t>The units for VOLUME must be the same</a:t>
            </a:r>
          </a:p>
          <a:p>
            <a:pPr lvl="1" eaLnBrk="1" hangingPunct="1">
              <a:buFont typeface="Arial" panose="020B0604020202020204" pitchFamily="34" charset="0"/>
              <a:buChar char="•"/>
            </a:pPr>
            <a:r>
              <a:rPr lang="en-US" altLang="en-US" sz="2800" dirty="0" smtClean="0">
                <a:latin typeface="Tahoma" panose="020B0604030504040204" pitchFamily="34" charset="0"/>
              </a:rPr>
              <a:t>Recall that 1 L = 1000 mL</a:t>
            </a:r>
            <a:endParaRPr lang="en-US" altLang="en-US" sz="2800" dirty="0">
              <a:latin typeface="Tahoma" panose="020B0604030504040204" pitchFamily="34" charset="0"/>
            </a:endParaRPr>
          </a:p>
          <a:p>
            <a:pPr lvl="1" eaLnBrk="1" hangingPunct="1">
              <a:buFont typeface="Arial" panose="020B0604020202020204" pitchFamily="34" charset="0"/>
              <a:buChar char="•"/>
            </a:pPr>
            <a:endParaRPr lang="en-US" altLang="en-US" sz="2800" dirty="0">
              <a:latin typeface="Tahoma" panose="020B0604030504040204" pitchFamily="34" charset="0"/>
            </a:endParaRPr>
          </a:p>
          <a:p>
            <a:pPr lvl="1" eaLnBrk="1" hangingPunct="1"/>
            <a:endParaRPr lang="en-US" altLang="en-US" sz="2000" dirty="0" smtClean="0">
              <a:latin typeface="Tahoma" panose="020B0604030504040204" pitchFamily="34" charset="0"/>
            </a:endParaRPr>
          </a:p>
          <a:p>
            <a:pPr lvl="1" eaLnBrk="1" hangingPunct="1"/>
            <a:endParaRPr lang="en-US" altLang="en-US" sz="2000" dirty="0">
              <a:latin typeface="Tahoma" panose="020B0604030504040204" pitchFamily="34" charset="0"/>
            </a:endParaRPr>
          </a:p>
        </p:txBody>
      </p:sp>
    </p:spTree>
    <p:extLst>
      <p:ext uri="{BB962C8B-B14F-4D97-AF65-F5344CB8AC3E}">
        <p14:creationId xmlns:p14="http://schemas.microsoft.com/office/powerpoint/2010/main" val="218976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0063" y="0"/>
            <a:ext cx="8229600" cy="1143000"/>
          </a:xfrm>
        </p:spPr>
        <p:txBody>
          <a:bodyPr/>
          <a:lstStyle/>
          <a:p>
            <a:pPr eaLnBrk="1" hangingPunct="1"/>
            <a:r>
              <a:rPr lang="en-US" altLang="en-US" u="sng" dirty="0" smtClean="0">
                <a:latin typeface="Tahoma" panose="020B0604030504040204" pitchFamily="34" charset="0"/>
              </a:rPr>
              <a:t>Dilution Example #1</a:t>
            </a:r>
            <a:endParaRPr lang="en-US" altLang="en-US" dirty="0" smtClean="0"/>
          </a:p>
        </p:txBody>
      </p:sp>
      <p:sp>
        <p:nvSpPr>
          <p:cNvPr id="10243" name="Content Placeholder 2"/>
          <p:cNvSpPr>
            <a:spLocks noGrp="1"/>
          </p:cNvSpPr>
          <p:nvPr>
            <p:ph idx="1"/>
          </p:nvPr>
        </p:nvSpPr>
        <p:spPr>
          <a:xfrm>
            <a:off x="-7961" y="990600"/>
            <a:ext cx="8715375" cy="4525963"/>
          </a:xfrm>
        </p:spPr>
        <p:txBody>
          <a:bodyPr/>
          <a:lstStyle/>
          <a:p>
            <a:pPr eaLnBrk="1" hangingPunct="1">
              <a:buFont typeface="Arial" panose="020B0604020202020204" pitchFamily="34" charset="0"/>
              <a:buNone/>
            </a:pPr>
            <a:r>
              <a:rPr lang="en-US" altLang="en-US" sz="2800" dirty="0" smtClean="0">
                <a:latin typeface="Tahoma" panose="020B0604030504040204" pitchFamily="34" charset="0"/>
              </a:rPr>
              <a:t>	A stock solution of 1.00M of </a:t>
            </a:r>
            <a:r>
              <a:rPr lang="en-US" altLang="en-US" sz="2800" dirty="0" err="1" smtClean="0">
                <a:latin typeface="Tahoma" panose="020B0604030504040204" pitchFamily="34" charset="0"/>
              </a:rPr>
              <a:t>NaCl</a:t>
            </a:r>
            <a:r>
              <a:rPr lang="en-US" altLang="en-US" sz="2800" dirty="0" smtClean="0">
                <a:latin typeface="Tahoma" panose="020B0604030504040204" pitchFamily="34" charset="0"/>
              </a:rPr>
              <a:t> is available. How many milliliters are needed to make a 100.0 mL of 0.750M?</a:t>
            </a:r>
          </a:p>
          <a:p>
            <a:pPr eaLnBrk="1" hangingPunct="1">
              <a:buFont typeface="Arial" panose="020B0604020202020204" pitchFamily="34" charset="0"/>
              <a:buNone/>
            </a:pPr>
            <a:r>
              <a:rPr lang="en-US" altLang="en-US" sz="2800" dirty="0" smtClean="0">
                <a:latin typeface="Tahoma" panose="020B0604030504040204" pitchFamily="34" charset="0"/>
              </a:rPr>
              <a:t>M1 = 1.00M,</a:t>
            </a:r>
          </a:p>
          <a:p>
            <a:pPr eaLnBrk="1" hangingPunct="1">
              <a:buFont typeface="Arial" panose="020B0604020202020204" pitchFamily="34" charset="0"/>
              <a:buNone/>
            </a:pPr>
            <a:r>
              <a:rPr lang="en-US" altLang="en-US" sz="2800" dirty="0" smtClean="0">
                <a:latin typeface="Tahoma" panose="020B0604030504040204" pitchFamily="34" charset="0"/>
              </a:rPr>
              <a:t>V1 =??? </a:t>
            </a:r>
          </a:p>
          <a:p>
            <a:pPr eaLnBrk="1" hangingPunct="1">
              <a:buFont typeface="Arial" panose="020B0604020202020204" pitchFamily="34" charset="0"/>
              <a:buNone/>
            </a:pPr>
            <a:r>
              <a:rPr lang="en-US" altLang="en-US" sz="2800" dirty="0" smtClean="0">
                <a:latin typeface="Tahoma" panose="020B0604030504040204" pitchFamily="34" charset="0"/>
              </a:rPr>
              <a:t>M2= 0.750M and  </a:t>
            </a:r>
          </a:p>
          <a:p>
            <a:pPr eaLnBrk="1" hangingPunct="1">
              <a:buFont typeface="Arial" panose="020B0604020202020204" pitchFamily="34" charset="0"/>
              <a:buNone/>
            </a:pPr>
            <a:r>
              <a:rPr lang="en-US" altLang="en-US" sz="2800" dirty="0" smtClean="0">
                <a:latin typeface="Tahoma" panose="020B0604030504040204" pitchFamily="34" charset="0"/>
              </a:rPr>
              <a:t>V2= 100. mL</a:t>
            </a:r>
          </a:p>
          <a:p>
            <a:pPr eaLnBrk="1" hangingPunct="1">
              <a:buFont typeface="Arial" panose="020B0604020202020204" pitchFamily="34" charset="0"/>
              <a:buNone/>
            </a:pPr>
            <a:endParaRPr lang="en-US" altLang="en-US" sz="2800" dirty="0">
              <a:latin typeface="Tahoma" panose="020B0604030504040204" pitchFamily="34" charset="0"/>
            </a:endParaRPr>
          </a:p>
          <a:p>
            <a:pPr eaLnBrk="1" hangingPunct="1">
              <a:buFont typeface="Arial" panose="020B0604020202020204" pitchFamily="34" charset="0"/>
              <a:buNone/>
            </a:pPr>
            <a:r>
              <a:rPr lang="en-US" altLang="en-US" sz="2800" dirty="0" smtClean="0">
                <a:latin typeface="Tahoma" panose="020B0604030504040204" pitchFamily="34" charset="0"/>
              </a:rPr>
              <a:t>1.00M(V1) = 0.750M(100. mL)</a:t>
            </a:r>
          </a:p>
          <a:p>
            <a:pPr eaLnBrk="1" hangingPunct="1">
              <a:buFont typeface="Arial" panose="020B0604020202020204" pitchFamily="34" charset="0"/>
              <a:buNone/>
            </a:pPr>
            <a:r>
              <a:rPr lang="en-US" altLang="en-US" sz="2800" dirty="0" smtClean="0">
                <a:latin typeface="Tahoma" panose="020B0604030504040204" pitchFamily="34" charset="0"/>
              </a:rPr>
              <a:t>V1 = 75.0mL</a:t>
            </a:r>
          </a:p>
          <a:p>
            <a:pPr eaLnBrk="1" hangingPunct="1">
              <a:buFont typeface="Arial" panose="020B0604020202020204" pitchFamily="34" charset="0"/>
              <a:buNone/>
            </a:pPr>
            <a:r>
              <a:rPr lang="en-US" altLang="en-US" sz="1800" dirty="0" smtClean="0">
                <a:latin typeface="Tahoma" panose="020B0604030504040204" pitchFamily="34" charset="0"/>
              </a:rPr>
              <a:t>	</a:t>
            </a:r>
            <a:r>
              <a:rPr lang="en-US" altLang="en-US" sz="1000" dirty="0" smtClean="0">
                <a:latin typeface="Tahoma" panose="020B0604030504040204" pitchFamily="34" charset="0"/>
              </a:rPr>
              <a:t>	</a:t>
            </a:r>
          </a:p>
          <a:p>
            <a:pPr eaLnBrk="1" hangingPunct="1">
              <a:buFont typeface="Arial" panose="020B0604020202020204" pitchFamily="34" charset="0"/>
              <a:buNone/>
            </a:pPr>
            <a:r>
              <a:rPr lang="en-US" altLang="en-US" sz="1000" dirty="0" smtClean="0">
                <a:solidFill>
                  <a:srgbClr val="FF99CC"/>
                </a:solidFill>
                <a:latin typeface="Tahoma" panose="020B0604030504040204" pitchFamily="34" charset="0"/>
              </a:rPr>
              <a:t>	</a:t>
            </a: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a:p>
            <a:pPr eaLnBrk="1" hangingPunct="1">
              <a:buFont typeface="Arial" panose="020B0604020202020204" pitchFamily="34" charset="0"/>
              <a:buNone/>
            </a:pPr>
            <a:endParaRPr lang="en-US" altLang="en-US" sz="1800" dirty="0" smtClean="0">
              <a:solidFill>
                <a:srgbClr val="FF99CC"/>
              </a:solidFill>
              <a:latin typeface="Tahoma" panose="020B0604030504040204" pitchFamily="34" charset="0"/>
            </a:endParaRPr>
          </a:p>
        </p:txBody>
      </p:sp>
    </p:spTree>
    <p:extLst>
      <p:ext uri="{BB962C8B-B14F-4D97-AF65-F5344CB8AC3E}">
        <p14:creationId xmlns:p14="http://schemas.microsoft.com/office/powerpoint/2010/main" val="193386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0063" y="0"/>
            <a:ext cx="8229600" cy="838200"/>
          </a:xfrm>
        </p:spPr>
        <p:txBody>
          <a:bodyPr/>
          <a:lstStyle/>
          <a:p>
            <a:pPr eaLnBrk="1" hangingPunct="1"/>
            <a:r>
              <a:rPr lang="en-US" altLang="en-US" u="sng" dirty="0" smtClean="0">
                <a:latin typeface="Tahoma" panose="020B0604030504040204" pitchFamily="34" charset="0"/>
              </a:rPr>
              <a:t>Dilution Example #2</a:t>
            </a:r>
            <a:endParaRPr lang="en-US" altLang="en-US" dirty="0" smtClean="0"/>
          </a:p>
        </p:txBody>
      </p:sp>
      <p:sp>
        <p:nvSpPr>
          <p:cNvPr id="11267" name="Content Placeholder 2"/>
          <p:cNvSpPr>
            <a:spLocks noGrp="1"/>
          </p:cNvSpPr>
          <p:nvPr>
            <p:ph idx="1"/>
          </p:nvPr>
        </p:nvSpPr>
        <p:spPr>
          <a:xfrm>
            <a:off x="342900" y="842749"/>
            <a:ext cx="8229600" cy="4525962"/>
          </a:xfrm>
        </p:spPr>
        <p:txBody>
          <a:bodyPr/>
          <a:lstStyle/>
          <a:p>
            <a:pPr eaLnBrk="1" hangingPunct="1">
              <a:buFont typeface="Arial" panose="020B0604020202020204" pitchFamily="34" charset="0"/>
              <a:buNone/>
            </a:pPr>
            <a:r>
              <a:rPr lang="en-US" altLang="en-US" sz="2800" dirty="0" smtClean="0">
                <a:latin typeface="Tahoma" panose="020B0604030504040204" pitchFamily="34" charset="0"/>
              </a:rPr>
              <a:t>Concentrated </a:t>
            </a:r>
            <a:r>
              <a:rPr lang="en-US" altLang="en-US" sz="2800" dirty="0" err="1" smtClean="0">
                <a:latin typeface="Tahoma" panose="020B0604030504040204" pitchFamily="34" charset="0"/>
              </a:rPr>
              <a:t>HCl</a:t>
            </a:r>
            <a:r>
              <a:rPr lang="en-US" altLang="en-US" sz="2800" dirty="0" smtClean="0">
                <a:latin typeface="Tahoma" panose="020B0604030504040204" pitchFamily="34" charset="0"/>
              </a:rPr>
              <a:t> is 12M. What volume in liters of </a:t>
            </a:r>
            <a:r>
              <a:rPr lang="en-US" altLang="en-US" sz="2800" dirty="0" err="1" smtClean="0">
                <a:latin typeface="Tahoma" panose="020B0604030504040204" pitchFamily="34" charset="0"/>
              </a:rPr>
              <a:t>HCl</a:t>
            </a:r>
            <a:r>
              <a:rPr lang="en-US" altLang="en-US" sz="2800" dirty="0" smtClean="0">
                <a:latin typeface="Tahoma" panose="020B0604030504040204" pitchFamily="34" charset="0"/>
              </a:rPr>
              <a:t> and water is needed to make 2.00L of a 1.0M solution?</a:t>
            </a:r>
          </a:p>
          <a:p>
            <a:pPr eaLnBrk="1" hangingPunct="1">
              <a:buFont typeface="Arial" panose="020B0604020202020204" pitchFamily="34" charset="0"/>
              <a:buNone/>
            </a:pPr>
            <a:r>
              <a:rPr lang="en-US" altLang="en-US" sz="2800" dirty="0" smtClean="0">
                <a:latin typeface="Tahoma" panose="020B0604030504040204" pitchFamily="34" charset="0"/>
              </a:rPr>
              <a:t>M1 = 12M </a:t>
            </a:r>
            <a:r>
              <a:rPr lang="en-US" altLang="en-US" sz="2800" dirty="0">
                <a:latin typeface="Tahoma" panose="020B0604030504040204" pitchFamily="34" charset="0"/>
              </a:rPr>
              <a:t>	</a:t>
            </a:r>
            <a:r>
              <a:rPr lang="en-US" altLang="en-US" sz="2800" dirty="0" smtClean="0">
                <a:latin typeface="Tahoma" panose="020B0604030504040204" pitchFamily="34" charset="0"/>
              </a:rPr>
              <a:t>	V1 = ?? </a:t>
            </a:r>
          </a:p>
          <a:p>
            <a:pPr eaLnBrk="1" hangingPunct="1">
              <a:buFont typeface="Arial" panose="020B0604020202020204" pitchFamily="34" charset="0"/>
              <a:buNone/>
            </a:pPr>
            <a:r>
              <a:rPr lang="en-US" altLang="en-US" sz="2800" dirty="0" smtClean="0">
                <a:latin typeface="Tahoma" panose="020B0604030504040204" pitchFamily="34" charset="0"/>
              </a:rPr>
              <a:t>M2=1.0M 		V2=2.00L</a:t>
            </a: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r>
              <a:rPr lang="en-US" altLang="en-US" sz="2800" dirty="0" smtClean="0">
                <a:latin typeface="Tahoma" panose="020B0604030504040204" pitchFamily="34" charset="0"/>
              </a:rPr>
              <a:t>NOTE V1 will give volume of HCL</a:t>
            </a:r>
          </a:p>
          <a:p>
            <a:pPr eaLnBrk="1" hangingPunct="1">
              <a:buFont typeface="Arial" panose="020B0604020202020204" pitchFamily="34" charset="0"/>
              <a:buNone/>
            </a:pPr>
            <a:r>
              <a:rPr lang="en-US" altLang="en-US" sz="2800" dirty="0" smtClean="0">
                <a:latin typeface="Tahoma" panose="020B0604030504040204" pitchFamily="34" charset="0"/>
              </a:rPr>
              <a:t>12 M (V1) = 1.0M (2.0L)</a:t>
            </a:r>
          </a:p>
          <a:p>
            <a:pPr eaLnBrk="1" hangingPunct="1">
              <a:buFont typeface="Arial" panose="020B0604020202020204" pitchFamily="34" charset="0"/>
              <a:buNone/>
            </a:pPr>
            <a:r>
              <a:rPr lang="en-US" altLang="en-US" sz="2800" dirty="0" smtClean="0">
                <a:latin typeface="Tahoma" panose="020B0604030504040204" pitchFamily="34" charset="0"/>
              </a:rPr>
              <a:t>V1= 0.17 L of HCL</a:t>
            </a:r>
          </a:p>
          <a:p>
            <a:pPr eaLnBrk="1" hangingPunct="1">
              <a:buFont typeface="Arial" panose="020B0604020202020204" pitchFamily="34" charset="0"/>
              <a:buNone/>
            </a:pPr>
            <a:r>
              <a:rPr lang="en-US" altLang="en-US" sz="2800" dirty="0" smtClean="0">
                <a:latin typeface="Tahoma" panose="020B0604030504040204" pitchFamily="34" charset="0"/>
              </a:rPr>
              <a:t>2.00L – 0.17 L = 1.83 L of water</a:t>
            </a: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solidFill>
                <a:srgbClr val="FF99CC"/>
              </a:solidFill>
              <a:latin typeface="Tahoma" panose="020B0604030504040204" pitchFamily="34" charset="0"/>
            </a:endParaRPr>
          </a:p>
          <a:p>
            <a:pPr eaLnBrk="1" hangingPunct="1">
              <a:buFont typeface="Arial" panose="020B0604020202020204" pitchFamily="34" charset="0"/>
              <a:buNone/>
            </a:pPr>
            <a:r>
              <a:rPr lang="en-US" altLang="en-US" sz="2800" dirty="0" smtClean="0">
                <a:solidFill>
                  <a:srgbClr val="FF99CC"/>
                </a:solidFill>
                <a:latin typeface="Tahoma" panose="020B0604030504040204" pitchFamily="34" charset="0"/>
              </a:rPr>
              <a:t>	</a:t>
            </a:r>
          </a:p>
          <a:p>
            <a:pPr eaLnBrk="1" hangingPunct="1">
              <a:buFont typeface="Arial" panose="020B0604020202020204" pitchFamily="34" charset="0"/>
              <a:buNone/>
            </a:pPr>
            <a:r>
              <a:rPr lang="en-US" altLang="en-US" sz="1800" dirty="0" smtClean="0">
                <a:solidFill>
                  <a:srgbClr val="FF99CC"/>
                </a:solidFill>
                <a:latin typeface="Tahoma" panose="020B0604030504040204" pitchFamily="34" charset="0"/>
              </a:rPr>
              <a:t>                             </a:t>
            </a:r>
          </a:p>
        </p:txBody>
      </p:sp>
    </p:spTree>
    <p:extLst>
      <p:ext uri="{BB962C8B-B14F-4D97-AF65-F5344CB8AC3E}">
        <p14:creationId xmlns:p14="http://schemas.microsoft.com/office/powerpoint/2010/main" val="21240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0063" y="0"/>
            <a:ext cx="8229600" cy="838200"/>
          </a:xfrm>
        </p:spPr>
        <p:txBody>
          <a:bodyPr/>
          <a:lstStyle/>
          <a:p>
            <a:pPr eaLnBrk="1" hangingPunct="1"/>
            <a:r>
              <a:rPr lang="en-US" altLang="en-US" u="sng" dirty="0" smtClean="0">
                <a:latin typeface="Tahoma" panose="020B0604030504040204" pitchFamily="34" charset="0"/>
              </a:rPr>
              <a:t>Dilution Example #3</a:t>
            </a:r>
            <a:endParaRPr lang="en-US" altLang="en-US" dirty="0" smtClean="0"/>
          </a:p>
        </p:txBody>
      </p:sp>
      <p:sp>
        <p:nvSpPr>
          <p:cNvPr id="11267" name="Content Placeholder 2"/>
          <p:cNvSpPr>
            <a:spLocks noGrp="1"/>
          </p:cNvSpPr>
          <p:nvPr>
            <p:ph idx="1"/>
          </p:nvPr>
        </p:nvSpPr>
        <p:spPr>
          <a:xfrm>
            <a:off x="342900" y="842749"/>
            <a:ext cx="8229600" cy="4525962"/>
          </a:xfrm>
        </p:spPr>
        <p:txBody>
          <a:bodyPr/>
          <a:lstStyle/>
          <a:p>
            <a:pPr eaLnBrk="1" hangingPunct="1">
              <a:buFont typeface="Arial" panose="020B0604020202020204" pitchFamily="34" charset="0"/>
              <a:buNone/>
            </a:pPr>
            <a:r>
              <a:rPr lang="en-US" altLang="en-US" sz="2800" dirty="0" smtClean="0">
                <a:latin typeface="Tahoma" panose="020B0604030504040204" pitchFamily="34" charset="0"/>
              </a:rPr>
              <a:t>What is the final concentration if 55.0 mL of water is added to 5.0 mL of a 6.0 M soliton</a:t>
            </a:r>
          </a:p>
          <a:p>
            <a:pPr eaLnBrk="1" hangingPunct="1">
              <a:buFont typeface="Arial" panose="020B0604020202020204" pitchFamily="34" charset="0"/>
              <a:buNone/>
            </a:pPr>
            <a:r>
              <a:rPr lang="en-US" altLang="en-US" sz="2800" dirty="0" smtClean="0">
                <a:latin typeface="Tahoma" panose="020B0604030504040204" pitchFamily="34" charset="0"/>
              </a:rPr>
              <a:t>M1 = 6.0M </a:t>
            </a:r>
            <a:r>
              <a:rPr lang="en-US" altLang="en-US" sz="2800" dirty="0">
                <a:latin typeface="Tahoma" panose="020B0604030504040204" pitchFamily="34" charset="0"/>
              </a:rPr>
              <a:t>	</a:t>
            </a:r>
            <a:r>
              <a:rPr lang="en-US" altLang="en-US" sz="2800" dirty="0" smtClean="0">
                <a:latin typeface="Tahoma" panose="020B0604030504040204" pitchFamily="34" charset="0"/>
              </a:rPr>
              <a:t>V1 = 5.0 mL</a:t>
            </a:r>
          </a:p>
          <a:p>
            <a:pPr eaLnBrk="1" hangingPunct="1">
              <a:buFont typeface="Arial" panose="020B0604020202020204" pitchFamily="34" charset="0"/>
              <a:buNone/>
            </a:pPr>
            <a:r>
              <a:rPr lang="en-US" altLang="en-US" sz="2800" dirty="0" smtClean="0">
                <a:latin typeface="Tahoma" panose="020B0604030504040204" pitchFamily="34" charset="0"/>
              </a:rPr>
              <a:t>M2=?? 		V2= 55.0 mL + 5.0 mL = 60.0mL</a:t>
            </a:r>
          </a:p>
          <a:p>
            <a:pPr eaLnBrk="1" hangingPunct="1">
              <a:buFont typeface="Arial" panose="020B0604020202020204" pitchFamily="34" charset="0"/>
              <a:buNone/>
            </a:pPr>
            <a:endParaRPr lang="en-US" altLang="en-US" sz="2800" dirty="0">
              <a:latin typeface="Tahoma" panose="020B0604030504040204" pitchFamily="34" charset="0"/>
            </a:endParaRPr>
          </a:p>
          <a:p>
            <a:pPr eaLnBrk="1" hangingPunct="1">
              <a:buFont typeface="Arial" panose="020B0604020202020204" pitchFamily="34" charset="0"/>
              <a:buNone/>
            </a:pPr>
            <a:r>
              <a:rPr lang="en-US" altLang="en-US" sz="2800" dirty="0" smtClean="0">
                <a:latin typeface="Tahoma" panose="020B0604030504040204" pitchFamily="34" charset="0"/>
              </a:rPr>
              <a:t>6.0M(5.0mL) = M2(60.0mL)</a:t>
            </a:r>
          </a:p>
          <a:p>
            <a:pPr eaLnBrk="1" hangingPunct="1">
              <a:buFont typeface="Arial" panose="020B0604020202020204" pitchFamily="34" charset="0"/>
              <a:buNone/>
            </a:pPr>
            <a:endParaRPr lang="en-US" altLang="en-US" sz="2800" dirty="0">
              <a:latin typeface="Tahoma" panose="020B0604030504040204" pitchFamily="34" charset="0"/>
            </a:endParaRPr>
          </a:p>
          <a:p>
            <a:pPr eaLnBrk="1" hangingPunct="1">
              <a:buFont typeface="Arial" panose="020B0604020202020204" pitchFamily="34" charset="0"/>
              <a:buNone/>
            </a:pPr>
            <a:r>
              <a:rPr lang="en-US" altLang="en-US" sz="2800" dirty="0" smtClean="0">
                <a:latin typeface="Tahoma" panose="020B0604030504040204" pitchFamily="34" charset="0"/>
              </a:rPr>
              <a:t>M2</a:t>
            </a:r>
            <a:r>
              <a:rPr lang="en-US" altLang="en-US" sz="2800" smtClean="0">
                <a:latin typeface="Tahoma" panose="020B0604030504040204" pitchFamily="34" charset="0"/>
              </a:rPr>
              <a:t>= 0.50 </a:t>
            </a:r>
            <a:r>
              <a:rPr lang="en-US" altLang="en-US" sz="2800" dirty="0" smtClean="0">
                <a:latin typeface="Tahoma" panose="020B0604030504040204" pitchFamily="34" charset="0"/>
              </a:rPr>
              <a:t>M</a:t>
            </a:r>
          </a:p>
          <a:p>
            <a:pPr eaLnBrk="1" hangingPunct="1">
              <a:buFont typeface="Arial" panose="020B0604020202020204" pitchFamily="34" charset="0"/>
              <a:buNone/>
            </a:pPr>
            <a:endParaRPr lang="en-US" altLang="en-US" sz="2800" dirty="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latin typeface="Tahoma" panose="020B0604030504040204" pitchFamily="34" charset="0"/>
            </a:endParaRPr>
          </a:p>
          <a:p>
            <a:pPr eaLnBrk="1" hangingPunct="1">
              <a:buFont typeface="Arial" panose="020B0604020202020204" pitchFamily="34" charset="0"/>
              <a:buNone/>
            </a:pPr>
            <a:endParaRPr lang="en-US" altLang="en-US" sz="2800" dirty="0" smtClean="0">
              <a:solidFill>
                <a:srgbClr val="FF99CC"/>
              </a:solidFill>
              <a:latin typeface="Tahoma" panose="020B0604030504040204" pitchFamily="34" charset="0"/>
            </a:endParaRPr>
          </a:p>
          <a:p>
            <a:pPr eaLnBrk="1" hangingPunct="1">
              <a:buFont typeface="Arial" panose="020B0604020202020204" pitchFamily="34" charset="0"/>
              <a:buNone/>
            </a:pPr>
            <a:r>
              <a:rPr lang="en-US" altLang="en-US" sz="2800" dirty="0" smtClean="0">
                <a:solidFill>
                  <a:srgbClr val="FF99CC"/>
                </a:solidFill>
                <a:latin typeface="Tahoma" panose="020B0604030504040204" pitchFamily="34" charset="0"/>
              </a:rPr>
              <a:t>	</a:t>
            </a:r>
          </a:p>
          <a:p>
            <a:pPr eaLnBrk="1" hangingPunct="1">
              <a:buFont typeface="Arial" panose="020B0604020202020204" pitchFamily="34" charset="0"/>
              <a:buNone/>
            </a:pPr>
            <a:r>
              <a:rPr lang="en-US" altLang="en-US" sz="1800" dirty="0" smtClean="0">
                <a:solidFill>
                  <a:srgbClr val="FF99CC"/>
                </a:solidFill>
                <a:latin typeface="Tahoma" panose="020B0604030504040204" pitchFamily="34" charset="0"/>
              </a:rPr>
              <a:t>                             </a:t>
            </a:r>
          </a:p>
        </p:txBody>
      </p:sp>
    </p:spTree>
    <p:extLst>
      <p:ext uri="{BB962C8B-B14F-4D97-AF65-F5344CB8AC3E}">
        <p14:creationId xmlns:p14="http://schemas.microsoft.com/office/powerpoint/2010/main" val="190221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0063" y="0"/>
            <a:ext cx="8229600" cy="838200"/>
          </a:xfrm>
        </p:spPr>
        <p:txBody>
          <a:bodyPr/>
          <a:lstStyle/>
          <a:p>
            <a:pPr eaLnBrk="1" hangingPunct="1"/>
            <a:r>
              <a:rPr lang="en-US" altLang="en-US" u="sng" dirty="0" smtClean="0">
                <a:latin typeface="Tahoma" panose="020B0604030504040204" pitchFamily="34" charset="0"/>
              </a:rPr>
              <a:t>Dilution Example #4</a:t>
            </a:r>
            <a:endParaRPr lang="en-US" altLang="en-US" dirty="0" smtClean="0"/>
          </a:p>
        </p:txBody>
      </p:sp>
      <p:sp>
        <p:nvSpPr>
          <p:cNvPr id="11267" name="Content Placeholder 2"/>
          <p:cNvSpPr>
            <a:spLocks noGrp="1"/>
          </p:cNvSpPr>
          <p:nvPr>
            <p:ph idx="1"/>
          </p:nvPr>
        </p:nvSpPr>
        <p:spPr>
          <a:xfrm>
            <a:off x="80963" y="838200"/>
            <a:ext cx="8648700" cy="5786651"/>
          </a:xfrm>
        </p:spPr>
        <p:txBody>
          <a:bodyPr/>
          <a:lstStyle/>
          <a:p>
            <a:pPr marL="342900" lvl="2" indent="-342900">
              <a:buNone/>
            </a:pP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You need </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1.50 </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L of </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0.750 </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M NaNO</a:t>
            </a:r>
            <a:r>
              <a:rPr lang="en-US" altLang="en-US" baseline="-30000" dirty="0">
                <a:latin typeface="Times New Roman" panose="02020603050405020304" pitchFamily="18" charset="0"/>
                <a:ea typeface="Times New Roman" panose="02020603050405020304" pitchFamily="18" charset="0"/>
                <a:cs typeface="Times New Roman" panose="02020603050405020304" pitchFamily="18" charset="0"/>
              </a:rPr>
              <a:t>3</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 from a solution known to be </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5.50 </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M  How many mL of </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 the known </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NaNO</a:t>
            </a:r>
            <a:r>
              <a:rPr lang="en-US" altLang="en-US" baseline="-30000" dirty="0">
                <a:latin typeface="Times New Roman" panose="02020603050405020304" pitchFamily="18" charset="0"/>
                <a:ea typeface="Times New Roman" panose="02020603050405020304" pitchFamily="18" charset="0"/>
                <a:cs typeface="Times New Roman" panose="02020603050405020304" pitchFamily="18" charset="0"/>
              </a:rPr>
              <a:t>3</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dirty="0" smtClean="0">
                <a:latin typeface="Times New Roman" panose="02020603050405020304" pitchFamily="18" charset="0"/>
                <a:ea typeface="Times New Roman" panose="02020603050405020304" pitchFamily="18" charset="0"/>
                <a:cs typeface="Times New Roman" panose="02020603050405020304" pitchFamily="18" charset="0"/>
              </a:rPr>
              <a:t>solution are </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required? </a:t>
            </a:r>
            <a:endParaRPr lang="en-US" altLang="en-US"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M1 = 5.50 M</a:t>
            </a: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V1 = ??</a:t>
            </a: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M2 = 0.750 M</a:t>
            </a: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V2 = 1.50 L</a:t>
            </a:r>
          </a:p>
          <a:p>
            <a:pPr eaLnBrk="1" hangingPunct="1">
              <a:buFont typeface="Arial" panose="020B0604020202020204" pitchFamily="34" charset="0"/>
              <a:buNone/>
            </a:pPr>
            <a:r>
              <a:rPr lang="en-US" altLang="en-US" sz="2400" dirty="0">
                <a:latin typeface="Times New Roman" panose="02020603050405020304" pitchFamily="18" charset="0"/>
                <a:cs typeface="Times New Roman" panose="02020603050405020304" pitchFamily="18" charset="0"/>
              </a:rPr>
              <a:t>5</a:t>
            </a:r>
            <a:r>
              <a:rPr lang="en-US" altLang="en-US" sz="2400" dirty="0" smtClean="0">
                <a:latin typeface="Times New Roman" panose="02020603050405020304" pitchFamily="18" charset="0"/>
                <a:cs typeface="Times New Roman" panose="02020603050405020304" pitchFamily="18" charset="0"/>
              </a:rPr>
              <a:t>.50 M (V1)  = 0.750 M (1.50L)</a:t>
            </a: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V1 = 0.205 L		</a:t>
            </a:r>
            <a:endParaRPr lang="en-US" alt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en-US" alt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en-US" altLang="en-US" sz="2400" dirty="0">
                <a:latin typeface="Times New Roman" panose="02020603050405020304" pitchFamily="18" charset="0"/>
                <a:ea typeface="Times New Roman" panose="02020603050405020304" pitchFamily="18" charset="0"/>
                <a:cs typeface="Times New Roman" panose="02020603050405020304" pitchFamily="18" charset="0"/>
              </a:rPr>
              <a:t>How many mL of water must be added to get desired volume</a:t>
            </a:r>
            <a:r>
              <a:rPr lang="en-US" altLang="en-US" sz="24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eaLnBrk="1" hangingPunct="1">
              <a:buFont typeface="Arial" panose="020B0604020202020204" pitchFamily="34" charset="0"/>
              <a:buNone/>
            </a:pPr>
            <a:r>
              <a:rPr lang="en-US" altLang="en-US" sz="2400" dirty="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1.50 L = 1500 mL</a:t>
            </a:r>
          </a:p>
          <a:p>
            <a:pPr eaLnBrk="1" hangingPunct="1">
              <a:buFont typeface="Arial" panose="020B0604020202020204" pitchFamily="34" charset="0"/>
              <a:buNone/>
            </a:pPr>
            <a:r>
              <a:rPr lang="en-US" altLang="en-US" sz="2400" dirty="0" smtClean="0">
                <a:latin typeface="Times New Roman" panose="02020603050405020304" pitchFamily="18" charset="0"/>
                <a:cs typeface="Times New Roman" panose="02020603050405020304" pitchFamily="18" charset="0"/>
              </a:rPr>
              <a:t>1500 mL – 205 mL = 1295 mL water added</a:t>
            </a: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en-US" altLang="en-US" sz="2400" dirty="0" smtClean="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en-US" altLang="en-US" sz="2400" dirty="0" smtClean="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en-US" altLang="en-US" sz="2400" dirty="0" smtClean="0">
              <a:latin typeface="Tahoma" panose="020B0604030504040204" pitchFamily="34" charset="0"/>
            </a:endParaRPr>
          </a:p>
          <a:p>
            <a:pPr eaLnBrk="1" hangingPunct="1">
              <a:buFont typeface="Arial" panose="020B0604020202020204" pitchFamily="34" charset="0"/>
              <a:buNone/>
            </a:pPr>
            <a:endParaRPr lang="en-US" altLang="en-US" sz="2400" dirty="0" smtClean="0">
              <a:latin typeface="Tahoma" panose="020B0604030504040204" pitchFamily="34" charset="0"/>
            </a:endParaRPr>
          </a:p>
          <a:p>
            <a:pPr eaLnBrk="1" hangingPunct="1">
              <a:buFont typeface="Arial" panose="020B0604020202020204" pitchFamily="34" charset="0"/>
              <a:buNone/>
            </a:pPr>
            <a:endParaRPr lang="en-US" altLang="en-US" sz="2400" dirty="0" smtClean="0">
              <a:latin typeface="Tahoma" panose="020B0604030504040204" pitchFamily="34" charset="0"/>
            </a:endParaRPr>
          </a:p>
          <a:p>
            <a:pPr eaLnBrk="1" hangingPunct="1">
              <a:buFont typeface="Arial" panose="020B0604020202020204" pitchFamily="34" charset="0"/>
              <a:buNone/>
            </a:pPr>
            <a:endParaRPr lang="en-US" altLang="en-US" sz="2400" dirty="0" smtClean="0">
              <a:latin typeface="Tahoma" panose="020B0604030504040204" pitchFamily="34" charset="0"/>
            </a:endParaRPr>
          </a:p>
          <a:p>
            <a:pPr eaLnBrk="1" hangingPunct="1">
              <a:buFont typeface="Arial" panose="020B0604020202020204" pitchFamily="34" charset="0"/>
              <a:buNone/>
            </a:pPr>
            <a:endParaRPr lang="en-US" altLang="en-US" sz="2400" dirty="0" smtClean="0">
              <a:solidFill>
                <a:srgbClr val="FF99CC"/>
              </a:solidFill>
              <a:latin typeface="Tahoma" panose="020B0604030504040204" pitchFamily="34" charset="0"/>
            </a:endParaRPr>
          </a:p>
          <a:p>
            <a:pPr eaLnBrk="1" hangingPunct="1">
              <a:buFont typeface="Arial" panose="020B0604020202020204" pitchFamily="34" charset="0"/>
              <a:buNone/>
            </a:pPr>
            <a:r>
              <a:rPr lang="en-US" altLang="en-US" sz="2400" dirty="0" smtClean="0">
                <a:solidFill>
                  <a:srgbClr val="FF99CC"/>
                </a:solidFill>
                <a:latin typeface="Tahoma" panose="020B0604030504040204" pitchFamily="34" charset="0"/>
              </a:rPr>
              <a:t>	</a:t>
            </a:r>
          </a:p>
          <a:p>
            <a:pPr eaLnBrk="1" hangingPunct="1">
              <a:buFont typeface="Arial" panose="020B0604020202020204" pitchFamily="34" charset="0"/>
              <a:buNone/>
            </a:pPr>
            <a:r>
              <a:rPr lang="en-US" altLang="en-US" sz="2400" dirty="0" smtClean="0">
                <a:solidFill>
                  <a:srgbClr val="FF99CC"/>
                </a:solidFill>
                <a:latin typeface="Tahoma" panose="020B0604030504040204" pitchFamily="34" charset="0"/>
              </a:rPr>
              <a:t>                             </a:t>
            </a:r>
          </a:p>
        </p:txBody>
      </p:sp>
      <p:sp>
        <p:nvSpPr>
          <p:cNvPr id="4" name="TextBox 3"/>
          <p:cNvSpPr txBox="1"/>
          <p:nvPr/>
        </p:nvSpPr>
        <p:spPr>
          <a:xfrm>
            <a:off x="2057400" y="4191000"/>
            <a:ext cx="5748337" cy="461665"/>
          </a:xfrm>
          <a:prstGeom prst="rect">
            <a:avLst/>
          </a:prstGeom>
          <a:noFill/>
        </p:spPr>
        <p:txBody>
          <a:bodyPr wrap="square" rtlCol="0">
            <a:spAutoFit/>
          </a:bodyPr>
          <a:lstStyle/>
          <a:p>
            <a:r>
              <a:rPr lang="en-US" altLang="en-US" sz="2400" dirty="0">
                <a:latin typeface="Times New Roman" panose="02020603050405020304" pitchFamily="18" charset="0"/>
                <a:cs typeface="Times New Roman" panose="02020603050405020304" pitchFamily="18" charset="0"/>
              </a:rPr>
              <a:t>or  205 mL of </a:t>
            </a:r>
            <a:r>
              <a:rPr lang="en-US" altLang="en-US" sz="2400" dirty="0">
                <a:latin typeface="Times New Roman" panose="02020603050405020304" pitchFamily="18" charset="0"/>
                <a:ea typeface="Times New Roman" panose="02020603050405020304" pitchFamily="18" charset="0"/>
                <a:cs typeface="Times New Roman" panose="02020603050405020304" pitchFamily="18" charset="0"/>
              </a:rPr>
              <a:t>NaNO</a:t>
            </a:r>
            <a:r>
              <a:rPr lang="en-US" altLang="en-US" sz="2400" baseline="-30000" dirty="0">
                <a:latin typeface="Times New Roman" panose="02020603050405020304" pitchFamily="18" charset="0"/>
                <a:ea typeface="Times New Roman" panose="02020603050405020304" pitchFamily="18" charset="0"/>
                <a:cs typeface="Times New Roman" panose="02020603050405020304" pitchFamily="18" charset="0"/>
              </a:rPr>
              <a:t>3</a:t>
            </a:r>
            <a:r>
              <a:rPr lang="en-US" altLang="en-US" sz="2400" dirty="0">
                <a:latin typeface="Times New Roman" panose="02020603050405020304" pitchFamily="18" charset="0"/>
                <a:ea typeface="Times New Roman" panose="02020603050405020304" pitchFamily="18" charset="0"/>
                <a:cs typeface="Times New Roman" panose="02020603050405020304" pitchFamily="18" charset="0"/>
              </a:rPr>
              <a:t> solution are required</a:t>
            </a:r>
            <a:endParaRPr lang="en-US" sz="2400" dirty="0"/>
          </a:p>
        </p:txBody>
      </p:sp>
    </p:spTree>
    <p:extLst>
      <p:ext uri="{BB962C8B-B14F-4D97-AF65-F5344CB8AC3E}">
        <p14:creationId xmlns:p14="http://schemas.microsoft.com/office/powerpoint/2010/main" val="81288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Colligative properties </a:t>
            </a:r>
            <a:endParaRPr lang="en-US" dirty="0"/>
          </a:p>
        </p:txBody>
      </p:sp>
      <p:sp>
        <p:nvSpPr>
          <p:cNvPr id="3" name="Content Placeholder 2"/>
          <p:cNvSpPr>
            <a:spLocks noGrp="1"/>
          </p:cNvSpPr>
          <p:nvPr>
            <p:ph idx="1"/>
          </p:nvPr>
        </p:nvSpPr>
        <p:spPr>
          <a:xfrm>
            <a:off x="152400" y="944562"/>
            <a:ext cx="8839200" cy="5411788"/>
          </a:xfrm>
        </p:spPr>
        <p:txBody>
          <a:bodyPr/>
          <a:lstStyle/>
          <a:p>
            <a:r>
              <a:rPr lang="en-US" dirty="0" smtClean="0"/>
              <a:t>A property that depends ONLY upon the number of solute particle and </a:t>
            </a:r>
            <a:r>
              <a:rPr lang="en-US" b="1" dirty="0" smtClean="0"/>
              <a:t>not</a:t>
            </a:r>
            <a:r>
              <a:rPr lang="en-US" dirty="0" smtClean="0"/>
              <a:t> upon their </a:t>
            </a:r>
            <a:r>
              <a:rPr lang="en-US" b="1" dirty="0" smtClean="0"/>
              <a:t>identity </a:t>
            </a:r>
            <a:r>
              <a:rPr lang="en-US" dirty="0" smtClean="0"/>
              <a:t>is called a colligative property.</a:t>
            </a:r>
          </a:p>
          <a:p>
            <a:r>
              <a:rPr lang="en-US" dirty="0" smtClean="0"/>
              <a:t>Some colligative properties</a:t>
            </a:r>
          </a:p>
          <a:p>
            <a:pPr lvl="1"/>
            <a:r>
              <a:rPr lang="en-US" dirty="0"/>
              <a:t>Color (for solutions with color)</a:t>
            </a:r>
          </a:p>
          <a:p>
            <a:pPr lvl="1"/>
            <a:r>
              <a:rPr lang="en-US" dirty="0"/>
              <a:t>Taste (for solutions with taste)</a:t>
            </a:r>
          </a:p>
          <a:p>
            <a:pPr lvl="1"/>
            <a:r>
              <a:rPr lang="en-US" dirty="0"/>
              <a:t>Density</a:t>
            </a:r>
          </a:p>
          <a:p>
            <a:pPr lvl="1"/>
            <a:r>
              <a:rPr lang="en-US" dirty="0" smtClean="0"/>
              <a:t>Vapor-pressure lowering</a:t>
            </a:r>
          </a:p>
          <a:p>
            <a:pPr lvl="1"/>
            <a:r>
              <a:rPr lang="en-US" dirty="0" smtClean="0"/>
              <a:t>Boiling-point elevation</a:t>
            </a:r>
          </a:p>
          <a:p>
            <a:pPr lvl="1"/>
            <a:r>
              <a:rPr lang="en-US" dirty="0" smtClean="0"/>
              <a:t>Freezing-point depression</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29</a:t>
            </a:fld>
            <a:endParaRPr lang="en-US"/>
          </a:p>
        </p:txBody>
      </p:sp>
    </p:spTree>
    <p:extLst>
      <p:ext uri="{BB962C8B-B14F-4D97-AF65-F5344CB8AC3E}">
        <p14:creationId xmlns:p14="http://schemas.microsoft.com/office/powerpoint/2010/main" val="359207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Types of solutions </a:t>
            </a:r>
            <a:endParaRPr lang="en-US" dirty="0"/>
          </a:p>
        </p:txBody>
      </p:sp>
      <p:sp>
        <p:nvSpPr>
          <p:cNvPr id="3" name="Content Placeholder 2"/>
          <p:cNvSpPr>
            <a:spLocks noGrp="1"/>
          </p:cNvSpPr>
          <p:nvPr>
            <p:ph idx="1"/>
          </p:nvPr>
        </p:nvSpPr>
        <p:spPr>
          <a:xfrm>
            <a:off x="152400" y="990600"/>
            <a:ext cx="8763000" cy="5562600"/>
          </a:xfrm>
        </p:spPr>
        <p:txBody>
          <a:bodyPr/>
          <a:lstStyle/>
          <a:p>
            <a:r>
              <a:rPr lang="en-US" sz="2800" b="1" dirty="0" smtClean="0"/>
              <a:t>Concentration</a:t>
            </a:r>
            <a:r>
              <a:rPr lang="en-US" sz="2800" dirty="0" smtClean="0"/>
              <a:t> of a solution is a measure of the amount of solute that is dissolved in a given quantity of solvent.</a:t>
            </a:r>
          </a:p>
          <a:p>
            <a:pPr lvl="1"/>
            <a:r>
              <a:rPr lang="en-US" sz="2500" dirty="0" smtClean="0"/>
              <a:t>Solute substance being dissolved </a:t>
            </a:r>
          </a:p>
          <a:p>
            <a:pPr lvl="1"/>
            <a:r>
              <a:rPr lang="en-US" sz="2500" dirty="0" smtClean="0"/>
              <a:t>Solvent substance doing the dissolving </a:t>
            </a:r>
          </a:p>
          <a:p>
            <a:pPr lvl="1"/>
            <a:r>
              <a:rPr lang="en-US" sz="2500" dirty="0" smtClean="0"/>
              <a:t>Lemonade solution, solute is lemon juice and sugar, solvent is water.</a:t>
            </a:r>
          </a:p>
          <a:p>
            <a:r>
              <a:rPr lang="en-US" sz="2800" b="1" dirty="0" smtClean="0"/>
              <a:t>Dilute solution </a:t>
            </a:r>
            <a:r>
              <a:rPr lang="en-US" sz="2800" dirty="0" smtClean="0"/>
              <a:t>is on that contains a small amount of solute</a:t>
            </a:r>
          </a:p>
          <a:p>
            <a:r>
              <a:rPr lang="en-US" sz="2800" b="1" dirty="0" smtClean="0"/>
              <a:t>Concentrated solution </a:t>
            </a:r>
            <a:r>
              <a:rPr lang="en-US" sz="2800" dirty="0" smtClean="0"/>
              <a:t>contains a large amount of solute</a:t>
            </a:r>
          </a:p>
          <a:p>
            <a:pPr lvl="1"/>
            <a:r>
              <a:rPr lang="en-US" dirty="0" smtClean="0"/>
              <a:t>1 g </a:t>
            </a:r>
            <a:r>
              <a:rPr lang="en-US" dirty="0" err="1" smtClean="0"/>
              <a:t>NaCl</a:t>
            </a:r>
            <a:r>
              <a:rPr lang="en-US" dirty="0" smtClean="0"/>
              <a:t> per 100 g H2O would be dilute when compared to 30 g </a:t>
            </a:r>
            <a:r>
              <a:rPr lang="en-US" dirty="0" err="1" smtClean="0"/>
              <a:t>NaCl</a:t>
            </a:r>
            <a:r>
              <a:rPr lang="en-US" dirty="0" smtClean="0"/>
              <a:t> per 100 g H2O (a concentrated solution) </a:t>
            </a:r>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Colligative properties </a:t>
            </a:r>
            <a:endParaRPr lang="en-US" dirty="0"/>
          </a:p>
        </p:txBody>
      </p:sp>
      <p:sp>
        <p:nvSpPr>
          <p:cNvPr id="3" name="Content Placeholder 2"/>
          <p:cNvSpPr>
            <a:spLocks noGrp="1"/>
          </p:cNvSpPr>
          <p:nvPr>
            <p:ph idx="1"/>
          </p:nvPr>
        </p:nvSpPr>
        <p:spPr>
          <a:xfrm>
            <a:off x="130791" y="838200"/>
            <a:ext cx="8991600" cy="5411788"/>
          </a:xfrm>
        </p:spPr>
        <p:txBody>
          <a:bodyPr/>
          <a:lstStyle/>
          <a:p>
            <a:r>
              <a:rPr lang="en-US" dirty="0" smtClean="0"/>
              <a:t>The</a:t>
            </a:r>
            <a:r>
              <a:rPr lang="en-US" u="sng" dirty="0" smtClean="0"/>
              <a:t> decrease in vapor pressure </a:t>
            </a:r>
            <a:r>
              <a:rPr lang="en-US" dirty="0" smtClean="0"/>
              <a:t>is proportional to the number of particles the solute makes in solution.</a:t>
            </a:r>
          </a:p>
          <a:p>
            <a:r>
              <a:rPr lang="en-US" dirty="0" smtClean="0"/>
              <a:t>The </a:t>
            </a:r>
            <a:r>
              <a:rPr lang="en-US" u="sng" dirty="0" smtClean="0"/>
              <a:t>freezing-point </a:t>
            </a:r>
            <a:r>
              <a:rPr lang="en-US" b="1" u="sng" dirty="0" smtClean="0"/>
              <a:t>depression</a:t>
            </a:r>
            <a:r>
              <a:rPr lang="en-US" u="sng" dirty="0" smtClean="0"/>
              <a:t> </a:t>
            </a:r>
            <a:r>
              <a:rPr lang="en-US" dirty="0" smtClean="0"/>
              <a:t>is proportional to the number of solute particles dissolve din the solvent . </a:t>
            </a:r>
          </a:p>
          <a:p>
            <a:r>
              <a:rPr lang="en-US" dirty="0" smtClean="0"/>
              <a:t>The </a:t>
            </a:r>
            <a:r>
              <a:rPr lang="en-US" u="sng" dirty="0" smtClean="0"/>
              <a:t>boiling-point</a:t>
            </a:r>
            <a:r>
              <a:rPr lang="en-US" b="1" u="sng" dirty="0" smtClean="0"/>
              <a:t> elevation </a:t>
            </a:r>
            <a:r>
              <a:rPr lang="en-US" dirty="0" smtClean="0"/>
              <a:t>is proportional </a:t>
            </a:r>
            <a:r>
              <a:rPr lang="en-US" dirty="0"/>
              <a:t>to the number of solute particles </a:t>
            </a:r>
            <a:r>
              <a:rPr lang="en-US" dirty="0" smtClean="0"/>
              <a:t>dissolved in </a:t>
            </a:r>
            <a:r>
              <a:rPr lang="en-US" dirty="0"/>
              <a:t>the </a:t>
            </a:r>
            <a:r>
              <a:rPr lang="en-US" dirty="0" smtClean="0"/>
              <a:t>solvent.</a:t>
            </a:r>
          </a:p>
          <a:p>
            <a:r>
              <a:rPr lang="en-US" dirty="0" smtClean="0"/>
              <a:t>The more particles the greater the change in these colligative properties.</a:t>
            </a:r>
          </a:p>
          <a:p>
            <a:pPr marL="0" indent="0">
              <a:buNone/>
            </a:pPr>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30</a:t>
            </a:fld>
            <a:endParaRPr lang="en-US"/>
          </a:p>
        </p:txBody>
      </p:sp>
    </p:spTree>
    <p:extLst>
      <p:ext uri="{BB962C8B-B14F-4D97-AF65-F5344CB8AC3E}">
        <p14:creationId xmlns:p14="http://schemas.microsoft.com/office/powerpoint/2010/main" val="156244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Colligative properties</a:t>
            </a:r>
            <a:endParaRPr lang="en-US" dirty="0"/>
          </a:p>
        </p:txBody>
      </p:sp>
      <p:sp>
        <p:nvSpPr>
          <p:cNvPr id="3" name="Content Placeholder 2"/>
          <p:cNvSpPr>
            <a:spLocks noGrp="1"/>
          </p:cNvSpPr>
          <p:nvPr>
            <p:ph idx="1"/>
          </p:nvPr>
        </p:nvSpPr>
        <p:spPr>
          <a:xfrm>
            <a:off x="0" y="1066800"/>
            <a:ext cx="9067800" cy="5654675"/>
          </a:xfrm>
        </p:spPr>
        <p:txBody>
          <a:bodyPr/>
          <a:lstStyle/>
          <a:p>
            <a:r>
              <a:rPr lang="en-US" dirty="0"/>
              <a:t>How many particles are formed when the following </a:t>
            </a:r>
            <a:r>
              <a:rPr lang="en-US" dirty="0" smtClean="0"/>
              <a:t>solutes are dissolved? </a:t>
            </a:r>
          </a:p>
          <a:p>
            <a:pPr lvl="1"/>
            <a:r>
              <a:rPr lang="en-US" dirty="0" smtClean="0"/>
              <a:t>Remember that MOST ionic compounds will form ions and MOST covalent compounds will NOT. </a:t>
            </a:r>
          </a:p>
          <a:p>
            <a:pPr marL="0" indent="0">
              <a:buNone/>
            </a:pPr>
            <a:r>
              <a:rPr lang="en-US" dirty="0" smtClean="0"/>
              <a:t>	</a:t>
            </a:r>
            <a:r>
              <a:rPr lang="en-US" dirty="0" err="1" smtClean="0"/>
              <a:t>NaCl</a:t>
            </a:r>
            <a:endParaRPr lang="en-US" dirty="0" smtClean="0"/>
          </a:p>
          <a:p>
            <a:pPr marL="0" indent="0">
              <a:buNone/>
            </a:pPr>
            <a:r>
              <a:rPr lang="en-US" dirty="0"/>
              <a:t>	</a:t>
            </a:r>
            <a:r>
              <a:rPr lang="en-US" dirty="0" smtClean="0"/>
              <a:t>Mg</a:t>
            </a:r>
            <a:r>
              <a:rPr lang="en-US" baseline="-25000" dirty="0" smtClean="0"/>
              <a:t>3</a:t>
            </a:r>
            <a:r>
              <a:rPr lang="en-US" dirty="0" smtClean="0"/>
              <a:t>N</a:t>
            </a:r>
            <a:r>
              <a:rPr lang="en-US" baseline="-25000" dirty="0" smtClean="0"/>
              <a:t>2</a:t>
            </a:r>
          </a:p>
          <a:p>
            <a:pPr marL="0" indent="0">
              <a:buNone/>
            </a:pPr>
            <a:r>
              <a:rPr lang="en-US" dirty="0"/>
              <a:t>	</a:t>
            </a:r>
            <a:r>
              <a:rPr lang="en-US" dirty="0" smtClean="0"/>
              <a:t>CO</a:t>
            </a:r>
            <a:r>
              <a:rPr lang="en-US" baseline="-25000" dirty="0" smtClean="0"/>
              <a:t>2</a:t>
            </a:r>
          </a:p>
          <a:p>
            <a:pPr marL="0" indent="0">
              <a:buNone/>
            </a:pPr>
            <a:r>
              <a:rPr lang="en-US" dirty="0"/>
              <a:t>	</a:t>
            </a:r>
            <a:r>
              <a:rPr lang="en-US" dirty="0" smtClean="0"/>
              <a:t>Al</a:t>
            </a:r>
            <a:r>
              <a:rPr lang="en-US" baseline="-25000" dirty="0" smtClean="0"/>
              <a:t>2</a:t>
            </a:r>
            <a:r>
              <a:rPr lang="en-US" dirty="0" smtClean="0"/>
              <a:t>(SO</a:t>
            </a:r>
            <a:r>
              <a:rPr lang="en-US" baseline="-25000" dirty="0" smtClean="0"/>
              <a:t>3</a:t>
            </a:r>
            <a:r>
              <a:rPr lang="en-US" dirty="0" smtClean="0"/>
              <a:t>)</a:t>
            </a:r>
            <a:r>
              <a:rPr lang="en-US" baseline="-25000" dirty="0" smtClean="0"/>
              <a:t>3</a:t>
            </a:r>
          </a:p>
          <a:p>
            <a:pPr marL="0" indent="0">
              <a:buNone/>
            </a:pPr>
            <a:r>
              <a:rPr lang="en-US" dirty="0"/>
              <a:t>	</a:t>
            </a:r>
            <a:r>
              <a:rPr lang="en-US" dirty="0" smtClean="0"/>
              <a:t>C</a:t>
            </a:r>
            <a:r>
              <a:rPr lang="en-US" baseline="-25000" dirty="0" smtClean="0"/>
              <a:t>6</a:t>
            </a:r>
            <a:r>
              <a:rPr lang="en-US" dirty="0" smtClean="0"/>
              <a:t>H</a:t>
            </a:r>
            <a:r>
              <a:rPr lang="en-US" baseline="-25000" dirty="0" smtClean="0"/>
              <a:t>12</a:t>
            </a:r>
            <a:r>
              <a:rPr lang="en-US" dirty="0" smtClean="0"/>
              <a:t>O</a:t>
            </a:r>
            <a:r>
              <a:rPr lang="en-US" baseline="-25000" dirty="0" smtClean="0"/>
              <a:t>6</a:t>
            </a:r>
          </a:p>
          <a:p>
            <a:pPr marL="0" indent="0">
              <a:buNone/>
            </a:pPr>
            <a:r>
              <a:rPr lang="en-US" dirty="0"/>
              <a:t>	</a:t>
            </a:r>
          </a:p>
          <a:p>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31</a:t>
            </a:fld>
            <a:endParaRPr lang="en-US"/>
          </a:p>
        </p:txBody>
      </p:sp>
    </p:spTree>
    <p:extLst>
      <p:ext uri="{BB962C8B-B14F-4D97-AF65-F5344CB8AC3E}">
        <p14:creationId xmlns:p14="http://schemas.microsoft.com/office/powerpoint/2010/main" val="44532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Colligative properties calculations</a:t>
            </a:r>
            <a:endParaRPr lang="en-US" dirty="0"/>
          </a:p>
        </p:txBody>
      </p:sp>
      <p:sp>
        <p:nvSpPr>
          <p:cNvPr id="3" name="Content Placeholder 2"/>
          <p:cNvSpPr>
            <a:spLocks noGrp="1"/>
          </p:cNvSpPr>
          <p:nvPr>
            <p:ph idx="1"/>
          </p:nvPr>
        </p:nvSpPr>
        <p:spPr>
          <a:xfrm>
            <a:off x="130791" y="838200"/>
            <a:ext cx="8991600" cy="5411788"/>
          </a:xfrm>
        </p:spPr>
        <p:txBody>
          <a:bodyPr/>
          <a:lstStyle/>
          <a:p>
            <a:r>
              <a:rPr lang="en-US" dirty="0" err="1">
                <a:latin typeface="Times New Roman" panose="02020603050405020304" pitchFamily="18" charset="0"/>
                <a:cs typeface="Times New Roman" panose="02020603050405020304" pitchFamily="18" charset="0"/>
              </a:rPr>
              <a:t>ΔT</a:t>
            </a:r>
            <a:r>
              <a:rPr lang="en-US" baseline="-25000" dirty="0" err="1">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a:t>
            </a:r>
            <a:r>
              <a:rPr lang="en-US" baseline="-25000" dirty="0">
                <a:latin typeface="Times New Roman" panose="02020603050405020304" pitchFamily="18" charset="0"/>
                <a:cs typeface="Times New Roman" panose="02020603050405020304" pitchFamily="18" charset="0"/>
              </a:rPr>
              <a:t>b </a:t>
            </a:r>
            <a:r>
              <a:rPr lang="en-US" i="1" dirty="0" smtClean="0">
                <a:latin typeface="Times New Roman" panose="02020603050405020304" pitchFamily="18" charset="0"/>
                <a:cs typeface="Times New Roman" panose="02020603050405020304" pitchFamily="18" charset="0"/>
              </a:rPr>
              <a:t>m		or   	</a:t>
            </a:r>
            <a:r>
              <a:rPr lang="en-US" dirty="0" err="1">
                <a:latin typeface="Times New Roman" panose="02020603050405020304" pitchFamily="18" charset="0"/>
                <a:cs typeface="Times New Roman" panose="02020603050405020304" pitchFamily="18" charset="0"/>
              </a:rPr>
              <a:t>ΔT</a:t>
            </a:r>
            <a:r>
              <a:rPr lang="en-US" baseline="-25000" dirty="0" err="1">
                <a:latin typeface="Times New Roman" panose="02020603050405020304" pitchFamily="18" charset="0"/>
                <a:cs typeface="Times New Roman" panose="02020603050405020304" pitchFamily="18" charset="0"/>
              </a:rPr>
              <a:t>f</a:t>
            </a:r>
            <a:r>
              <a:rPr lang="en-US"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
            </a:r>
            <a:r>
              <a:rPr lang="en-US" baseline="-25000" dirty="0" err="1">
                <a:latin typeface="Times New Roman" panose="02020603050405020304" pitchFamily="18" charset="0"/>
                <a:cs typeface="Times New Roman" panose="02020603050405020304" pitchFamily="18" charset="0"/>
              </a:rPr>
              <a:t>f</a:t>
            </a:r>
            <a:r>
              <a:rPr lang="en-US" baseline="-25000" dirty="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m</a:t>
            </a:r>
          </a:p>
          <a:p>
            <a:r>
              <a:rPr lang="en-US" dirty="0" smtClean="0">
                <a:latin typeface="Times New Roman" panose="02020603050405020304" pitchFamily="18" charset="0"/>
                <a:cs typeface="Times New Roman" panose="02020603050405020304" pitchFamily="18" charset="0"/>
              </a:rPr>
              <a:t>ΔT is change in temperature (b for boiling, f for freezing) </a:t>
            </a:r>
          </a:p>
          <a:p>
            <a:r>
              <a:rPr lang="en-US" i="1" dirty="0" err="1" smtClean="0">
                <a:latin typeface="Times New Roman" panose="02020603050405020304" pitchFamily="18" charset="0"/>
                <a:cs typeface="Times New Roman" panose="02020603050405020304" pitchFamily="18" charset="0"/>
              </a:rPr>
              <a:t>i</a:t>
            </a:r>
            <a:r>
              <a:rPr lang="en-US"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number of particles or ions formed</a:t>
            </a:r>
          </a:p>
          <a:p>
            <a:r>
              <a:rPr lang="en-US" i="1" dirty="0" smtClean="0">
                <a:latin typeface="Times New Roman" panose="02020603050405020304" pitchFamily="18" charset="0"/>
                <a:cs typeface="Times New Roman" panose="02020603050405020304" pitchFamily="18" charset="0"/>
              </a:rPr>
              <a:t>m </a:t>
            </a:r>
            <a:r>
              <a:rPr lang="en-US" dirty="0" smtClean="0">
                <a:latin typeface="Times New Roman" panose="02020603050405020304" pitchFamily="18" charset="0"/>
                <a:cs typeface="Times New Roman" panose="02020603050405020304" pitchFamily="18" charset="0"/>
              </a:rPr>
              <a:t>is the molality of the solution</a:t>
            </a:r>
          </a:p>
          <a:p>
            <a:r>
              <a:rPr lang="en-US" i="1" dirty="0" smtClean="0">
                <a:latin typeface="Times New Roman" panose="02020603050405020304" pitchFamily="18" charset="0"/>
                <a:cs typeface="Times New Roman" panose="02020603050405020304" pitchFamily="18" charset="0"/>
              </a:rPr>
              <a:t>K</a:t>
            </a:r>
            <a:r>
              <a:rPr lang="en-US" i="1" baseline="-25000" dirty="0" smtClean="0">
                <a:latin typeface="Times New Roman" panose="02020603050405020304" pitchFamily="18" charset="0"/>
                <a:cs typeface="Times New Roman" panose="02020603050405020304" pitchFamily="18" charset="0"/>
              </a:rPr>
              <a:t>b</a:t>
            </a:r>
            <a:r>
              <a:rPr lang="en-US" i="1" dirty="0" smtClean="0">
                <a:latin typeface="Times New Roman" panose="02020603050405020304" pitchFamily="18" charset="0"/>
                <a:cs typeface="Times New Roman" panose="02020603050405020304" pitchFamily="18" charset="0"/>
              </a:rPr>
              <a:t> or </a:t>
            </a:r>
            <a:r>
              <a:rPr lang="en-US" i="1" dirty="0" err="1" smtClean="0">
                <a:latin typeface="Times New Roman" panose="02020603050405020304" pitchFamily="18" charset="0"/>
                <a:cs typeface="Times New Roman" panose="02020603050405020304" pitchFamily="18" charset="0"/>
              </a:rPr>
              <a:t>K</a:t>
            </a:r>
            <a:r>
              <a:rPr lang="en-US" i="1" baseline="-25000" dirty="0" err="1" smtClean="0">
                <a:latin typeface="Times New Roman" panose="02020603050405020304" pitchFamily="18" charset="0"/>
                <a:cs typeface="Times New Roman" panose="02020603050405020304" pitchFamily="18" charset="0"/>
              </a:rPr>
              <a:t>f</a:t>
            </a:r>
            <a:r>
              <a:rPr lang="en-US" i="1" baseline="-250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are the </a:t>
            </a:r>
            <a:r>
              <a:rPr lang="en-US" dirty="0"/>
              <a:t>proportionality </a:t>
            </a:r>
            <a:r>
              <a:rPr lang="en-US" dirty="0" smtClean="0"/>
              <a:t>constant for that substance and are given to you.</a:t>
            </a:r>
          </a:p>
          <a:p>
            <a:r>
              <a:rPr lang="en-US" dirty="0" smtClean="0"/>
              <a:t>Will need to know the boiling &amp; freezing point for water</a:t>
            </a:r>
          </a:p>
          <a:p>
            <a:pPr marL="0" indent="0">
              <a:buNone/>
            </a:pPr>
            <a:endParaRPr lang="en-US" dirty="0" smtClean="0"/>
          </a:p>
          <a:p>
            <a:endParaRPr lang="en-US" i="1" baseline="-25000" dirty="0" smtClean="0">
              <a:latin typeface="Times New Roman" panose="02020603050405020304" pitchFamily="18" charset="0"/>
              <a:cs typeface="Times New Roman" panose="02020603050405020304" pitchFamily="18" charset="0"/>
            </a:endParaRPr>
          </a:p>
          <a:p>
            <a:pPr marL="0" indent="0">
              <a:buNone/>
            </a:pPr>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32</a:t>
            </a:fld>
            <a:endParaRPr lang="en-US"/>
          </a:p>
        </p:txBody>
      </p:sp>
    </p:spTree>
    <p:extLst>
      <p:ext uri="{BB962C8B-B14F-4D97-AF65-F5344CB8AC3E}">
        <p14:creationId xmlns:p14="http://schemas.microsoft.com/office/powerpoint/2010/main" val="386709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02"/>
            <a:ext cx="8229600" cy="638573"/>
          </a:xfrm>
        </p:spPr>
        <p:txBody>
          <a:bodyPr/>
          <a:lstStyle/>
          <a:p>
            <a:r>
              <a:rPr lang="en-US" dirty="0" smtClean="0"/>
              <a:t>Colligative properties </a:t>
            </a:r>
            <a:endParaRPr lang="en-US" dirty="0"/>
          </a:p>
        </p:txBody>
      </p:sp>
      <p:sp>
        <p:nvSpPr>
          <p:cNvPr id="3" name="Content Placeholder 2"/>
          <p:cNvSpPr>
            <a:spLocks noGrp="1"/>
          </p:cNvSpPr>
          <p:nvPr>
            <p:ph idx="1"/>
          </p:nvPr>
        </p:nvSpPr>
        <p:spPr>
          <a:xfrm>
            <a:off x="152400" y="611780"/>
            <a:ext cx="9165609" cy="6019800"/>
          </a:xfrm>
        </p:spPr>
        <p:txBody>
          <a:bodyPr/>
          <a:lstStyle/>
          <a:p>
            <a:r>
              <a:rPr lang="en-US" sz="2800" dirty="0" smtClean="0">
                <a:latin typeface="Times New Roman" panose="02020603050405020304" pitchFamily="18" charset="0"/>
                <a:cs typeface="Times New Roman" panose="02020603050405020304" pitchFamily="18" charset="0"/>
              </a:rPr>
              <a:t>Calculate the freezing-point depression and the freezing point of the solution  if 2.42 mC</a:t>
            </a:r>
            <a:r>
              <a:rPr lang="en-US" sz="2800" baseline="-25000" dirty="0" smtClean="0">
                <a:latin typeface="Times New Roman" panose="02020603050405020304" pitchFamily="18" charset="0"/>
                <a:cs typeface="Times New Roman" panose="02020603050405020304" pitchFamily="18" charset="0"/>
              </a:rPr>
              <a:t>6</a:t>
            </a:r>
            <a:r>
              <a:rPr lang="en-US" sz="2800" dirty="0" smtClean="0">
                <a:latin typeface="Times New Roman" panose="02020603050405020304" pitchFamily="18" charset="0"/>
                <a:cs typeface="Times New Roman" panose="02020603050405020304" pitchFamily="18" charset="0"/>
              </a:rPr>
              <a:t>H</a:t>
            </a:r>
            <a:r>
              <a:rPr lang="en-US" sz="2800" baseline="-25000" dirty="0" smtClean="0">
                <a:latin typeface="Times New Roman" panose="02020603050405020304" pitchFamily="18" charset="0"/>
                <a:cs typeface="Times New Roman" panose="02020603050405020304" pitchFamily="18" charset="0"/>
              </a:rPr>
              <a:t>6</a:t>
            </a:r>
            <a:r>
              <a:rPr lang="en-US" sz="2800" dirty="0" smtClean="0">
                <a:latin typeface="Times New Roman" panose="02020603050405020304" pitchFamily="18" charset="0"/>
                <a:cs typeface="Times New Roman" panose="02020603050405020304" pitchFamily="18" charset="0"/>
              </a:rPr>
              <a:t> (benzene) solution. </a:t>
            </a:r>
            <a:r>
              <a:rPr lang="en-US" sz="2800" i="1" dirty="0" err="1">
                <a:latin typeface="Times New Roman" panose="02020603050405020304" pitchFamily="18" charset="0"/>
                <a:cs typeface="Times New Roman" panose="02020603050405020304" pitchFamily="18" charset="0"/>
              </a:rPr>
              <a:t>K</a:t>
            </a:r>
            <a:r>
              <a:rPr lang="en-US" sz="2800" i="1" baseline="-25000" dirty="0" err="1">
                <a:latin typeface="Times New Roman" panose="02020603050405020304" pitchFamily="18" charset="0"/>
                <a:cs typeface="Times New Roman" panose="02020603050405020304" pitchFamily="18" charset="0"/>
              </a:rPr>
              <a:t>f</a:t>
            </a:r>
            <a:r>
              <a:rPr lang="en-US" sz="2800" i="1"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1.86 °C/m</a:t>
            </a:r>
          </a:p>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ΔT</a:t>
            </a:r>
            <a:r>
              <a:rPr lang="en-US" sz="2800" baseline="-25000" dirty="0" err="1" smtClean="0">
                <a:latin typeface="Times New Roman" panose="02020603050405020304" pitchFamily="18" charset="0"/>
                <a:cs typeface="Times New Roman" panose="02020603050405020304" pitchFamily="18" charset="0"/>
              </a:rPr>
              <a:t>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i</a:t>
            </a: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a:t>
            </a:r>
            <a:r>
              <a:rPr lang="en-US" sz="2800" baseline="-25000" dirty="0" err="1">
                <a:latin typeface="Times New Roman" panose="02020603050405020304" pitchFamily="18" charset="0"/>
                <a:cs typeface="Times New Roman" panose="02020603050405020304" pitchFamily="18" charset="0"/>
              </a:rPr>
              <a:t>f</a:t>
            </a:r>
            <a:r>
              <a:rPr lang="en-US" sz="2800" baseline="-25000"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m</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i="1"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1 b/c benzene is </a:t>
            </a:r>
            <a:r>
              <a:rPr lang="en-US" sz="2800" dirty="0" smtClean="0">
                <a:latin typeface="Times New Roman" panose="02020603050405020304" pitchFamily="18" charset="0"/>
                <a:cs typeface="Times New Roman" panose="02020603050405020304" pitchFamily="18" charset="0"/>
              </a:rPr>
              <a:t>covalent</a:t>
            </a:r>
          </a:p>
          <a:p>
            <a:pPr marL="0" indent="0">
              <a:buNone/>
            </a:pPr>
            <a:r>
              <a:rPr lang="en-US" sz="2800" i="1" dirty="0" err="1" smtClean="0">
                <a:latin typeface="Times New Roman" panose="02020603050405020304" pitchFamily="18" charset="0"/>
                <a:cs typeface="Times New Roman" panose="02020603050405020304" pitchFamily="18" charset="0"/>
              </a:rPr>
              <a:t>K</a:t>
            </a:r>
            <a:r>
              <a:rPr lang="en-US" sz="2800" i="1" baseline="-25000" dirty="0" err="1" smtClean="0">
                <a:latin typeface="Times New Roman" panose="02020603050405020304" pitchFamily="18" charset="0"/>
                <a:cs typeface="Times New Roman" panose="02020603050405020304" pitchFamily="18" charset="0"/>
              </a:rPr>
              <a:t>f</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for water is 1.86 °C/m</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Cambria Math" panose="02040503050406030204" pitchFamily="18" charset="0"/>
                <a:cs typeface="Times New Roman" panose="02020603050405020304" pitchFamily="18" charset="0"/>
              </a:rPr>
              <a:t>m</a:t>
            </a:r>
            <a:r>
              <a:rPr lang="en-US" sz="2800" b="0" i="0" dirty="0" smtClean="0">
                <a:latin typeface="Cambria Math" panose="02040503050406030204" pitchFamily="18" charset="0"/>
                <a:cs typeface="Times New Roman" panose="02020603050405020304" pitchFamily="18" charset="0"/>
              </a:rPr>
              <a:t> is 2.42 m</a:t>
            </a:r>
          </a:p>
          <a:p>
            <a:pPr marL="0" indent="0">
              <a:buNone/>
            </a:pPr>
            <a:r>
              <a:rPr lang="en-US" sz="2800" b="0" i="0" dirty="0" smtClean="0">
                <a:latin typeface="Cambria Math" panose="02040503050406030204" pitchFamily="18" charset="0"/>
                <a:cs typeface="Times New Roman" panose="02020603050405020304" pitchFamily="18" charset="0"/>
              </a:rPr>
              <a:t>Find </a:t>
            </a:r>
            <a:r>
              <a:rPr lang="en-US" sz="2800" dirty="0" err="1" smtClean="0">
                <a:latin typeface="Times New Roman" panose="02020603050405020304" pitchFamily="18" charset="0"/>
                <a:cs typeface="Times New Roman" panose="02020603050405020304" pitchFamily="18" charset="0"/>
              </a:rPr>
              <a:t>ΔT</a:t>
            </a:r>
            <a:r>
              <a:rPr lang="en-US" sz="2800" baseline="-25000" dirty="0" err="1" smtClean="0">
                <a:latin typeface="Times New Roman" panose="02020603050405020304" pitchFamily="18" charset="0"/>
                <a:cs typeface="Times New Roman" panose="02020603050405020304" pitchFamily="18" charset="0"/>
              </a:rPr>
              <a:t>f</a:t>
            </a:r>
            <a:r>
              <a:rPr lang="en-US" sz="2800" dirty="0" smtClean="0">
                <a:latin typeface="Times New Roman" panose="02020603050405020304" pitchFamily="18" charset="0"/>
                <a:cs typeface="Times New Roman" panose="02020603050405020304" pitchFamily="18" charset="0"/>
              </a:rPr>
              <a:t> </a:t>
            </a:r>
          </a:p>
          <a:p>
            <a:pPr marL="0" indent="0">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ΔT</a:t>
            </a:r>
            <a:r>
              <a:rPr lang="en-US" sz="2800" baseline="-25000" dirty="0" err="1">
                <a:latin typeface="Times New Roman" panose="02020603050405020304" pitchFamily="18" charset="0"/>
                <a:cs typeface="Times New Roman" panose="02020603050405020304" pitchFamily="18" charset="0"/>
              </a:rPr>
              <a:t>f</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cs typeface="Times New Roman" panose="02020603050405020304" pitchFamily="18" charset="0"/>
              </a:rPr>
              <a:t>1.86 °</a:t>
            </a:r>
            <a:r>
              <a:rPr lang="en-US" sz="2800" dirty="0" smtClean="0">
                <a:latin typeface="Times New Roman" panose="02020603050405020304" pitchFamily="18" charset="0"/>
                <a:cs typeface="Times New Roman" panose="02020603050405020304" pitchFamily="18" charset="0"/>
              </a:rPr>
              <a:t>C/m)2.42m = 4.50 </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C</a:t>
            </a:r>
          </a:p>
          <a:p>
            <a:pPr marL="0" indent="0">
              <a:buNone/>
            </a:pPr>
            <a:r>
              <a:rPr lang="en-US" sz="2800" dirty="0" smtClean="0">
                <a:latin typeface="Times New Roman" panose="02020603050405020304" pitchFamily="18" charset="0"/>
                <a:cs typeface="Times New Roman" panose="02020603050405020304" pitchFamily="18" charset="0"/>
              </a:rPr>
              <a:t>Freezing point of water is 0.00°C so </a:t>
            </a:r>
          </a:p>
          <a:p>
            <a:pPr marL="0" indent="0">
              <a:buNone/>
            </a:pPr>
            <a:r>
              <a:rPr lang="en-US" sz="2800" dirty="0" smtClean="0">
                <a:latin typeface="Times New Roman" panose="02020603050405020304" pitchFamily="18" charset="0"/>
                <a:cs typeface="Times New Roman" panose="02020603050405020304" pitchFamily="18" charset="0"/>
              </a:rPr>
              <a:t>Freezing point of solution 0.00°C- 4.50 </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C = -</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4.50 </a:t>
            </a:r>
            <a:r>
              <a:rPr lang="en-US" sz="2800" dirty="0">
                <a:latin typeface="Times New Roman" panose="02020603050405020304" pitchFamily="18" charset="0"/>
                <a:cs typeface="Times New Roman" panose="02020603050405020304" pitchFamily="18" charset="0"/>
              </a:rPr>
              <a:t>°C</a:t>
            </a:r>
          </a:p>
        </p:txBody>
      </p:sp>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33</a:t>
            </a:fld>
            <a:endParaRPr lang="en-US"/>
          </a:p>
        </p:txBody>
      </p:sp>
    </p:spTree>
    <p:extLst>
      <p:ext uri="{BB962C8B-B14F-4D97-AF65-F5344CB8AC3E}">
        <p14:creationId xmlns:p14="http://schemas.microsoft.com/office/powerpoint/2010/main" val="204560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02"/>
            <a:ext cx="8229600" cy="638573"/>
          </a:xfrm>
        </p:spPr>
        <p:txBody>
          <a:bodyPr/>
          <a:lstStyle/>
          <a:p>
            <a:r>
              <a:rPr lang="en-US" dirty="0" smtClean="0"/>
              <a:t>Colligative properties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611780"/>
                <a:ext cx="9165609" cy="6019800"/>
              </a:xfrm>
            </p:spPr>
            <p:txBody>
              <a:bodyPr/>
              <a:lstStyle/>
              <a:p>
                <a:r>
                  <a:rPr lang="en-US" sz="2800" dirty="0" smtClean="0"/>
                  <a:t>What is the boiling point of a solution that contains 4.25  </a:t>
                </a:r>
                <a:r>
                  <a:rPr lang="en-US" sz="2800" dirty="0"/>
                  <a:t>moles of </a:t>
                </a:r>
                <a:r>
                  <a:rPr lang="en-US" sz="2800" dirty="0" smtClean="0"/>
                  <a:t>CaBr</a:t>
                </a:r>
                <a:r>
                  <a:rPr lang="en-US" sz="2800" baseline="-25000" dirty="0" smtClean="0"/>
                  <a:t>2</a:t>
                </a:r>
                <a:r>
                  <a:rPr lang="en-US" sz="2800" dirty="0" smtClean="0"/>
                  <a:t> </a:t>
                </a:r>
                <a:r>
                  <a:rPr lang="en-US" sz="2800" dirty="0"/>
                  <a:t>in </a:t>
                </a:r>
                <a:r>
                  <a:rPr lang="en-US" sz="2800" dirty="0" smtClean="0"/>
                  <a:t>1600. </a:t>
                </a:r>
                <a:r>
                  <a:rPr lang="en-US" sz="2800" dirty="0"/>
                  <a:t>g of water? </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ΔT</a:t>
                </a:r>
                <a:r>
                  <a:rPr lang="en-US" sz="2800" baseline="-25000" dirty="0" err="1">
                    <a:latin typeface="Times New Roman" panose="02020603050405020304" pitchFamily="18" charset="0"/>
                    <a:cs typeface="Times New Roman" panose="02020603050405020304" pitchFamily="18" charset="0"/>
                  </a:rPr>
                  <a:t>b</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i</a:t>
                </a:r>
                <a:r>
                  <a:rPr lang="en-US" sz="2800" i="1"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K</a:t>
                </a:r>
                <a:r>
                  <a:rPr lang="en-US" sz="2800" baseline="-25000" dirty="0" smtClean="0">
                    <a:latin typeface="Times New Roman" panose="02020603050405020304" pitchFamily="18" charset="0"/>
                    <a:cs typeface="Times New Roman" panose="02020603050405020304" pitchFamily="18" charset="0"/>
                  </a:rPr>
                  <a:t>b </a:t>
                </a:r>
                <a:r>
                  <a:rPr lang="en-US" sz="2800" i="1" dirty="0" smtClean="0">
                    <a:latin typeface="Times New Roman" panose="02020603050405020304" pitchFamily="18" charset="0"/>
                    <a:cs typeface="Times New Roman" panose="02020603050405020304" pitchFamily="18" charset="0"/>
                  </a:rPr>
                  <a:t>m</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i="1"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b/c </a:t>
                </a:r>
                <a:r>
                  <a:rPr lang="en-US" sz="2800" dirty="0"/>
                  <a:t>CaBr</a:t>
                </a:r>
                <a:r>
                  <a:rPr lang="en-US" sz="2800" baseline="-25000" dirty="0"/>
                  <a:t>2</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t>
                </a:r>
                <a:r>
                  <a:rPr lang="en-US" sz="2800" dirty="0" smtClean="0">
                    <a:latin typeface="Times New Roman" panose="02020603050405020304" pitchFamily="18" charset="0"/>
                    <a:cs typeface="Times New Roman" panose="02020603050405020304" pitchFamily="18" charset="0"/>
                  </a:rPr>
                  <a:t>ionic</a:t>
                </a:r>
              </a:p>
              <a:p>
                <a:pPr marL="0" indent="0">
                  <a:buNone/>
                </a:pPr>
                <a:r>
                  <a:rPr lang="en-US" sz="2800" i="1" dirty="0" smtClean="0">
                    <a:latin typeface="Times New Roman" panose="02020603050405020304" pitchFamily="18" charset="0"/>
                    <a:cs typeface="Times New Roman" panose="02020603050405020304" pitchFamily="18" charset="0"/>
                  </a:rPr>
                  <a:t>K</a:t>
                </a:r>
                <a:r>
                  <a:rPr lang="en-US" sz="2800" i="1" baseline="-25000" dirty="0">
                    <a:latin typeface="Times New Roman" panose="02020603050405020304" pitchFamily="18" charset="0"/>
                    <a:cs typeface="Times New Roman" panose="02020603050405020304" pitchFamily="18" charset="0"/>
                  </a:rPr>
                  <a:t>b</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for water is 0.512 °C/m</a:t>
                </a:r>
                <a:endParaRPr lang="en-US" sz="28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Need Molality:  </a:t>
                </a:r>
                <a:endParaRPr lang="en-US" sz="2400" i="1" dirty="0" smtClean="0">
                  <a:latin typeface="Times New Roman" panose="02020603050405020304" pitchFamily="18" charset="0"/>
                  <a:cs typeface="Times New Roman" panose="02020603050405020304" pitchFamily="18" charset="0"/>
                </a:endParaRPr>
              </a:p>
              <a:p>
                <a:pPr marL="0" indent="0">
                  <a:buNone/>
                </a:pPr>
                <a:r>
                  <a:rPr lang="en-US" sz="2400" b="0" dirty="0" smtClean="0"/>
                  <a:t>	</a:t>
                </a:r>
                <a14:m>
                  <m:oMath xmlns:m="http://schemas.openxmlformats.org/officeDocument/2006/math">
                    <m:r>
                      <a:rPr lang="en-US" sz="2400" b="0" i="1" smtClean="0">
                        <a:latin typeface="Cambria Math" panose="02040503050406030204" pitchFamily="18" charset="0"/>
                      </a:rPr>
                      <m:t>𝑚</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𝑚𝑜𝑙</m:t>
                        </m:r>
                      </m:num>
                      <m:den>
                        <m:r>
                          <a:rPr lang="en-US" sz="2400" b="0" i="1" smtClean="0">
                            <a:latin typeface="Cambria Math" panose="02040503050406030204" pitchFamily="18" charset="0"/>
                          </a:rPr>
                          <m:t>𝐾𝑔</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4.25 </m:t>
                        </m:r>
                        <m:r>
                          <a:rPr lang="en-US" sz="2400" b="0" i="1" smtClean="0">
                            <a:latin typeface="Cambria Math" panose="02040503050406030204" pitchFamily="18" charset="0"/>
                          </a:rPr>
                          <m:t>𝑚𝑜𝑙</m:t>
                        </m:r>
                      </m:num>
                      <m:den>
                        <m:r>
                          <a:rPr lang="en-US" sz="2400" b="0" i="1" smtClean="0">
                            <a:latin typeface="Cambria Math" panose="02040503050406030204" pitchFamily="18" charset="0"/>
                          </a:rPr>
                          <m:t>1.600 </m:t>
                        </m:r>
                        <m:r>
                          <a:rPr lang="en-US" sz="2400" b="0" i="1" smtClean="0">
                            <a:latin typeface="Cambria Math" panose="02040503050406030204" pitchFamily="18" charset="0"/>
                          </a:rPr>
                          <m:t>𝐾𝑔</m:t>
                        </m:r>
                      </m:den>
                    </m:f>
                    <m:r>
                      <a:rPr lang="en-US" sz="2400" b="0" i="1" smtClean="0">
                        <a:latin typeface="Cambria Math" panose="02040503050406030204" pitchFamily="18" charset="0"/>
                      </a:rPr>
                      <m:t>=2.66 </m:t>
                    </m:r>
                    <m:r>
                      <a:rPr lang="en-US" sz="2400" b="0" i="1" smtClean="0">
                        <a:latin typeface="Cambria Math" panose="02040503050406030204" pitchFamily="18" charset="0"/>
                      </a:rPr>
                      <m:t>𝑚</m:t>
                    </m:r>
                  </m:oMath>
                </a14:m>
                <a:endParaRPr lang="en-US" sz="2400" b="0" dirty="0" smtClean="0"/>
              </a:p>
              <a:p>
                <a:pPr marL="0" indent="0">
                  <a:buNone/>
                </a:pPr>
                <a:r>
                  <a:rPr lang="en-US" sz="2800" b="0" i="0" dirty="0" smtClean="0">
                    <a:latin typeface="Cambria Math" panose="02040503050406030204" pitchFamily="18" charset="0"/>
                    <a:cs typeface="Times New Roman" panose="02020603050405020304" pitchFamily="18" charset="0"/>
                  </a:rPr>
                  <a:t>Find </a:t>
                </a:r>
                <a:r>
                  <a:rPr lang="en-US" sz="2800" dirty="0" err="1" smtClean="0">
                    <a:latin typeface="Times New Roman" panose="02020603050405020304" pitchFamily="18" charset="0"/>
                    <a:cs typeface="Times New Roman" panose="02020603050405020304" pitchFamily="18" charset="0"/>
                  </a:rPr>
                  <a:t>ΔT</a:t>
                </a:r>
                <a:r>
                  <a:rPr lang="en-US" sz="2800" baseline="-25000" dirty="0" err="1">
                    <a:latin typeface="Times New Roman" panose="02020603050405020304" pitchFamily="18" charset="0"/>
                    <a:cs typeface="Times New Roman" panose="02020603050405020304" pitchFamily="18" charset="0"/>
                  </a:rPr>
                  <a:t>b</a:t>
                </a:r>
                <a:r>
                  <a:rPr lang="en-US" sz="2800" dirty="0" smtClean="0">
                    <a:latin typeface="Times New Roman" panose="02020603050405020304" pitchFamily="18" charset="0"/>
                    <a:cs typeface="Times New Roman" panose="02020603050405020304" pitchFamily="18" charset="0"/>
                  </a:rPr>
                  <a:t> </a:t>
                </a:r>
              </a:p>
              <a:p>
                <a:pPr marL="0" indent="0">
                  <a:buNone/>
                </a:pP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ΔT</a:t>
                </a:r>
                <a:r>
                  <a:rPr lang="en-US" sz="2800" baseline="-25000" dirty="0" err="1" smtClean="0">
                    <a:latin typeface="Times New Roman" panose="02020603050405020304" pitchFamily="18" charset="0"/>
                    <a:cs typeface="Times New Roman" panose="02020603050405020304" pitchFamily="18" charset="0"/>
                  </a:rPr>
                  <a:t>b</a:t>
                </a:r>
                <a:r>
                  <a:rPr lang="en-US" sz="2800" dirty="0" smtClean="0">
                    <a:latin typeface="Times New Roman" panose="02020603050405020304" pitchFamily="18" charset="0"/>
                    <a:cs typeface="Times New Roman" panose="02020603050405020304" pitchFamily="18" charset="0"/>
                  </a:rPr>
                  <a:t> = 3(0.512 </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C/m)2.66m = 4.09°C</a:t>
                </a:r>
              </a:p>
              <a:p>
                <a:pPr marL="0" indent="0">
                  <a:buNone/>
                </a:pPr>
                <a:r>
                  <a:rPr lang="en-US" sz="2800" dirty="0" smtClean="0">
                    <a:latin typeface="Times New Roman" panose="02020603050405020304" pitchFamily="18" charset="0"/>
                    <a:cs typeface="Times New Roman" panose="02020603050405020304" pitchFamily="18" charset="0"/>
                  </a:rPr>
                  <a:t>Boiling point of water is 100.00°C so </a:t>
                </a:r>
              </a:p>
              <a:p>
                <a:pPr marL="0" indent="0">
                  <a:buNone/>
                </a:pPr>
                <a:r>
                  <a:rPr lang="en-US" sz="2800" dirty="0" smtClean="0">
                    <a:latin typeface="Times New Roman" panose="02020603050405020304" pitchFamily="18" charset="0"/>
                    <a:cs typeface="Times New Roman" panose="02020603050405020304" pitchFamily="18" charset="0"/>
                  </a:rPr>
                  <a:t>Boiling point of solution 100.00°C+ 4.09 </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C =  104.09 </a:t>
                </a:r>
                <a:r>
                  <a:rPr lang="en-US" sz="2800" dirty="0">
                    <a:latin typeface="Times New Roman" panose="02020603050405020304" pitchFamily="18" charset="0"/>
                    <a:cs typeface="Times New Roman" panose="02020603050405020304" pitchFamily="18" charset="0"/>
                  </a:rPr>
                  <a:t>°C</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611780"/>
                <a:ext cx="9165609" cy="6019800"/>
              </a:xfrm>
              <a:blipFill rotWithShape="0">
                <a:blip r:embed="rId2"/>
                <a:stretch>
                  <a:fillRect l="-1330" t="-9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34</a:t>
            </a:fld>
            <a:endParaRPr lang="en-US"/>
          </a:p>
        </p:txBody>
      </p:sp>
      <p:pic>
        <p:nvPicPr>
          <p:cNvPr id="5" name="Picture 4"/>
          <p:cNvPicPr>
            <a:picLocks noChangeAspect="1"/>
          </p:cNvPicPr>
          <p:nvPr/>
        </p:nvPicPr>
        <p:blipFill>
          <a:blip r:embed="rId3"/>
          <a:stretch>
            <a:fillRect/>
          </a:stretch>
        </p:blipFill>
        <p:spPr>
          <a:xfrm>
            <a:off x="6000750" y="1812130"/>
            <a:ext cx="3143250" cy="1838325"/>
          </a:xfrm>
          <a:prstGeom prst="rect">
            <a:avLst/>
          </a:prstGeom>
        </p:spPr>
      </p:pic>
    </p:spTree>
    <p:extLst>
      <p:ext uri="{BB962C8B-B14F-4D97-AF65-F5344CB8AC3E}">
        <p14:creationId xmlns:p14="http://schemas.microsoft.com/office/powerpoint/2010/main" val="176356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02"/>
            <a:ext cx="8229600" cy="638573"/>
          </a:xfrm>
        </p:spPr>
        <p:txBody>
          <a:bodyPr/>
          <a:lstStyle/>
          <a:p>
            <a:r>
              <a:rPr lang="en-US" dirty="0" smtClean="0"/>
              <a:t>Colligative properties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611780"/>
                <a:ext cx="9165609" cy="6019800"/>
              </a:xfrm>
            </p:spPr>
            <p:txBody>
              <a:bodyPr/>
              <a:lstStyle/>
              <a:p>
                <a:r>
                  <a:rPr lang="en-US" sz="2800" dirty="0" smtClean="0"/>
                  <a:t>What is the molality of a solution of water and Ca</a:t>
                </a:r>
                <a:r>
                  <a:rPr lang="en-US" sz="2800" baseline="-25000" dirty="0" smtClean="0"/>
                  <a:t>3</a:t>
                </a:r>
                <a:r>
                  <a:rPr lang="en-US" sz="2800" dirty="0" smtClean="0"/>
                  <a:t>(PO</a:t>
                </a:r>
                <a:r>
                  <a:rPr lang="en-US" sz="2800" baseline="-25000" dirty="0" smtClean="0"/>
                  <a:t>4</a:t>
                </a:r>
                <a:r>
                  <a:rPr lang="en-US" sz="2800" dirty="0" smtClean="0"/>
                  <a:t>)</a:t>
                </a:r>
                <a:r>
                  <a:rPr lang="en-US" sz="2800" baseline="-25000" dirty="0" smtClean="0"/>
                  <a:t>2</a:t>
                </a:r>
                <a:r>
                  <a:rPr lang="en-US" sz="2800" dirty="0" smtClean="0"/>
                  <a:t>if </a:t>
                </a:r>
                <a:r>
                  <a:rPr lang="en-US" sz="2800" dirty="0"/>
                  <a:t>the freezing point of the solution is </a:t>
                </a:r>
                <a:r>
                  <a:rPr lang="en-US" sz="2800" dirty="0" smtClean="0"/>
                  <a:t>–2.75</a:t>
                </a:r>
                <a:r>
                  <a:rPr lang="en-US" sz="2800" baseline="30000" dirty="0" smtClean="0"/>
                  <a:t>0</a:t>
                </a:r>
                <a:r>
                  <a:rPr lang="en-US" sz="2800" dirty="0" smtClean="0"/>
                  <a:t>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ΔT</a:t>
                </a:r>
                <a:r>
                  <a:rPr lang="en-US" sz="2800" baseline="-25000" dirty="0" err="1" smtClean="0">
                    <a:latin typeface="Times New Roman" panose="02020603050405020304" pitchFamily="18" charset="0"/>
                    <a:cs typeface="Times New Roman" panose="02020603050405020304" pitchFamily="18" charset="0"/>
                  </a:rPr>
                  <a:t>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i</a:t>
                </a:r>
                <a:r>
                  <a:rPr lang="en-US" sz="2800" i="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a:t>
                </a:r>
                <a:r>
                  <a:rPr lang="en-US" sz="2800" baseline="-25000" dirty="0" err="1">
                    <a:latin typeface="Times New Roman" panose="02020603050405020304" pitchFamily="18" charset="0"/>
                    <a:cs typeface="Times New Roman" panose="02020603050405020304" pitchFamily="18" charset="0"/>
                  </a:rPr>
                  <a:t>f</a:t>
                </a:r>
                <a:r>
                  <a:rPr lang="en-US" sz="2800" baseline="-25000"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m</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i="1"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b/c </a:t>
                </a:r>
                <a:r>
                  <a:rPr lang="en-US" sz="2800" dirty="0" smtClean="0"/>
                  <a:t>Ca</a:t>
                </a:r>
                <a:r>
                  <a:rPr lang="en-US" sz="2800" baseline="-25000" dirty="0" smtClean="0"/>
                  <a:t>3</a:t>
                </a:r>
                <a:r>
                  <a:rPr lang="en-US" sz="2800" dirty="0" smtClean="0"/>
                  <a:t>(PO</a:t>
                </a:r>
                <a:r>
                  <a:rPr lang="en-US" sz="2800" baseline="-25000" dirty="0" smtClean="0"/>
                  <a:t>4</a:t>
                </a:r>
                <a:r>
                  <a:rPr lang="en-US" sz="2800" dirty="0" smtClean="0"/>
                  <a:t>)</a:t>
                </a:r>
                <a:r>
                  <a:rPr lang="en-US" sz="2800" baseline="-25000" dirty="0" smtClean="0"/>
                  <a:t>2</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a:t>
                </a:r>
                <a:r>
                  <a:rPr lang="en-US" sz="2800" dirty="0" smtClean="0">
                    <a:latin typeface="Times New Roman" panose="02020603050405020304" pitchFamily="18" charset="0"/>
                    <a:cs typeface="Times New Roman" panose="02020603050405020304" pitchFamily="18" charset="0"/>
                  </a:rPr>
                  <a:t>ionic and polyatomic don’t separate</a:t>
                </a:r>
              </a:p>
              <a:p>
                <a:pPr marL="0" indent="0">
                  <a:buNone/>
                </a:pPr>
                <a:r>
                  <a:rPr lang="en-US" sz="2800" i="1" dirty="0" err="1" smtClean="0">
                    <a:latin typeface="Times New Roman" panose="02020603050405020304" pitchFamily="18" charset="0"/>
                    <a:cs typeface="Times New Roman" panose="02020603050405020304" pitchFamily="18" charset="0"/>
                  </a:rPr>
                  <a:t>K</a:t>
                </a:r>
                <a:r>
                  <a:rPr lang="en-US" sz="2800" i="1" baseline="-25000" dirty="0" err="1" smtClean="0">
                    <a:latin typeface="Times New Roman" panose="02020603050405020304" pitchFamily="18" charset="0"/>
                    <a:cs typeface="Times New Roman" panose="02020603050405020304" pitchFamily="18" charset="0"/>
                  </a:rPr>
                  <a:t>f</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for water is 1.86 °C/m</a:t>
                </a:r>
              </a:p>
              <a:p>
                <a:pPr marL="0" indent="0">
                  <a:buNone/>
                </a:pPr>
                <a:r>
                  <a:rPr lang="en-US" sz="2800" dirty="0" err="1" smtClean="0">
                    <a:latin typeface="Times New Roman" panose="02020603050405020304" pitchFamily="18" charset="0"/>
                    <a:cs typeface="Times New Roman" panose="02020603050405020304" pitchFamily="18" charset="0"/>
                  </a:rPr>
                  <a:t>ΔT</a:t>
                </a:r>
                <a:r>
                  <a:rPr lang="en-US" sz="2800" baseline="-25000" dirty="0" err="1" smtClean="0">
                    <a:latin typeface="Times New Roman" panose="02020603050405020304" pitchFamily="18" charset="0"/>
                    <a:cs typeface="Times New Roman" panose="02020603050405020304" pitchFamily="18" charset="0"/>
                  </a:rPr>
                  <a:t>f</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2.75 </a:t>
                </a:r>
                <a:r>
                  <a:rPr lang="en-US" sz="2800" baseline="30000" dirty="0" smtClean="0"/>
                  <a:t>0</a:t>
                </a:r>
                <a:r>
                  <a:rPr lang="en-US" sz="2800" dirty="0" smtClean="0"/>
                  <a:t>C </a:t>
                </a:r>
                <a:endParaRPr lang="en-US" sz="2800" dirty="0">
                  <a:latin typeface="Times New Roman" panose="02020603050405020304" pitchFamily="18" charset="0"/>
                  <a:cs typeface="Times New Roman" panose="02020603050405020304" pitchFamily="18" charset="0"/>
                </a:endParaRPr>
              </a:p>
              <a:p>
                <a:pPr marL="0" indent="0">
                  <a:buNone/>
                </a:pPr>
                <a:r>
                  <a:rPr lang="en-US" sz="2800" b="0" i="0" dirty="0" smtClean="0">
                    <a:latin typeface="Cambria Math" panose="02040503050406030204" pitchFamily="18" charset="0"/>
                    <a:cs typeface="Times New Roman" panose="02020603050405020304" pitchFamily="18" charset="0"/>
                  </a:rPr>
                  <a:t>Find</a:t>
                </a:r>
                <a:r>
                  <a:rPr lang="en-US" sz="2800" dirty="0" smtClean="0">
                    <a:latin typeface="Times New Roman" panose="02020603050405020304" pitchFamily="18" charset="0"/>
                    <a:cs typeface="Times New Roman" panose="02020603050405020304" pitchFamily="18" charset="0"/>
                  </a:rPr>
                  <a:t> </a:t>
                </a:r>
                <a14:m>
                  <m:oMath xmlns:m="http://schemas.openxmlformats.org/officeDocument/2006/math">
                    <m:r>
                      <a:rPr lang="en-US" sz="2800" i="1">
                        <a:latin typeface="Cambria Math" panose="02040503050406030204" pitchFamily="18" charset="0"/>
                        <a:cs typeface="Times New Roman" panose="02020603050405020304" pitchFamily="18" charset="0"/>
                      </a:rPr>
                      <m:t>𝑚</m:t>
                    </m:r>
                    <m:r>
                      <a:rPr lang="en-US" sz="2800" i="1">
                        <a:latin typeface="Cambria Math" panose="02040503050406030204" pitchFamily="18" charset="0"/>
                        <a:cs typeface="Times New Roman" panose="02020603050405020304" pitchFamily="18" charset="0"/>
                      </a:rPr>
                      <m:t>= </m:t>
                    </m:r>
                    <m:f>
                      <m:fPr>
                        <m:ctrlPr>
                          <a:rPr lang="en-US" sz="2800" i="1">
                            <a:latin typeface="Cambria Math" panose="02040503050406030204" pitchFamily="18" charset="0"/>
                            <a:cs typeface="Times New Roman" panose="02020603050405020304" pitchFamily="18" charset="0"/>
                          </a:rPr>
                        </m:ctrlPr>
                      </m:fPr>
                      <m:num>
                        <m:r>
                          <a:rPr lang="en-US" sz="28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ea typeface="Cambria Math" panose="02040503050406030204" pitchFamily="18" charset="0"/>
                                <a:cs typeface="Times New Roman" panose="02020603050405020304" pitchFamily="18" charset="0"/>
                              </a:rPr>
                              <m:t>𝑇</m:t>
                            </m:r>
                          </m:e>
                          <m:sub>
                            <m:r>
                              <a:rPr lang="en-US" sz="2800" i="1">
                                <a:latin typeface="Cambria Math" panose="02040503050406030204" pitchFamily="18" charset="0"/>
                                <a:ea typeface="Cambria Math" panose="02040503050406030204" pitchFamily="18" charset="0"/>
                                <a:cs typeface="Times New Roman" panose="02020603050405020304" pitchFamily="18" charset="0"/>
                              </a:rPr>
                              <m:t>𝑓</m:t>
                            </m:r>
                          </m:sub>
                        </m:sSub>
                      </m:num>
                      <m:den>
                        <m:r>
                          <a:rPr lang="en-US" sz="2800" i="1">
                            <a:latin typeface="Cambria Math" panose="02040503050406030204" pitchFamily="18" charset="0"/>
                            <a:cs typeface="Times New Roman" panose="02020603050405020304" pitchFamily="18" charset="0"/>
                          </a:rPr>
                          <m:t>𝑖</m:t>
                        </m:r>
                        <m:r>
                          <a:rPr lang="en-US" sz="2800" i="1">
                            <a:latin typeface="Cambria Math" panose="02040503050406030204" pitchFamily="18" charset="0"/>
                            <a:cs typeface="Times New Roman" panose="02020603050405020304" pitchFamily="18" charset="0"/>
                          </a:rPr>
                          <m:t> </m:t>
                        </m:r>
                        <m:sSub>
                          <m:sSubPr>
                            <m:ctrlPr>
                              <a:rPr lang="en-US" sz="2800" i="1">
                                <a:latin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cs typeface="Times New Roman" panose="02020603050405020304" pitchFamily="18" charset="0"/>
                              </a:rPr>
                              <m:t>𝐾</m:t>
                            </m:r>
                          </m:e>
                          <m:sub>
                            <m:r>
                              <a:rPr lang="en-US" sz="2800" i="1">
                                <a:latin typeface="Cambria Math" panose="02040503050406030204" pitchFamily="18" charset="0"/>
                                <a:cs typeface="Times New Roman" panose="02020603050405020304" pitchFamily="18" charset="0"/>
                              </a:rPr>
                              <m:t>𝑓</m:t>
                            </m:r>
                          </m:sub>
                        </m:sSub>
                      </m:den>
                    </m:f>
                  </m:oMath>
                </a14:m>
                <a:endParaRPr lang="en-US" sz="2800" dirty="0" smtClean="0">
                  <a:latin typeface="Times New Roman" panose="02020603050405020304" pitchFamily="18" charset="0"/>
                  <a:cs typeface="Times New Roman" panose="02020603050405020304" pitchFamily="18" charset="0"/>
                </a:endParaRPr>
              </a:p>
              <a:p>
                <a:pPr marL="0" indent="0">
                  <a:buNone/>
                </a:pPr>
                <a14:m>
                  <m:oMath xmlns:m="http://schemas.openxmlformats.org/officeDocument/2006/math">
                    <m:r>
                      <a:rPr lang="en-US" sz="2800" b="0" i="1" smtClean="0">
                        <a:latin typeface="Cambria Math" panose="02040503050406030204" pitchFamily="18" charset="0"/>
                        <a:cs typeface="Times New Roman" panose="02020603050405020304" pitchFamily="18" charset="0"/>
                      </a:rPr>
                      <m:t>𝑚</m:t>
                    </m:r>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en-US" sz="2800" b="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ea typeface="Cambria Math" panose="02040503050406030204" pitchFamily="18" charset="0"/>
                            <a:cs typeface="Times New Roman" panose="02020603050405020304" pitchFamily="18" charset="0"/>
                          </a:rPr>
                          <m:t>2.75</m:t>
                        </m:r>
                        <m:r>
                          <m:rPr>
                            <m:nor/>
                          </m:rPr>
                          <a:rPr lang="en-US" sz="2800" baseline="30000" dirty="0"/>
                          <m:t>0</m:t>
                        </m:r>
                        <m:r>
                          <m:rPr>
                            <m:nor/>
                          </m:rPr>
                          <a:rPr lang="en-US" sz="2800" dirty="0"/>
                          <m:t>C</m:t>
                        </m:r>
                      </m:num>
                      <m:den>
                        <m:r>
                          <a:rPr lang="en-US" sz="2800" b="0" i="1" smtClean="0">
                            <a:latin typeface="Cambria Math" panose="02040503050406030204" pitchFamily="18" charset="0"/>
                            <a:ea typeface="Cambria Math" panose="02040503050406030204" pitchFamily="18" charset="0"/>
                            <a:cs typeface="Times New Roman" panose="02020603050405020304" pitchFamily="18" charset="0"/>
                          </a:rPr>
                          <m:t>5(1.86</m:t>
                        </m:r>
                        <m:r>
                          <m:rPr>
                            <m:nor/>
                          </m:rPr>
                          <a:rPr lang="en-US" sz="2800" dirty="0">
                            <a:latin typeface="Times New Roman" panose="02020603050405020304" pitchFamily="18" charset="0"/>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C</m:t>
                        </m:r>
                        <m:r>
                          <m:rPr>
                            <m:nor/>
                          </m:rPr>
                          <a:rPr lang="en-US" sz="2800" dirty="0">
                            <a:latin typeface="Times New Roman" panose="02020603050405020304" pitchFamily="18" charset="0"/>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m</m:t>
                        </m:r>
                        <m:r>
                          <m:rPr>
                            <m:nor/>
                          </m:rPr>
                          <a:rPr lang="en-US" sz="2800" dirty="0">
                            <a:latin typeface="Times New Roman" panose="02020603050405020304" pitchFamily="18" charset="0"/>
                            <a:cs typeface="Times New Roman" panose="02020603050405020304" pitchFamily="18" charset="0"/>
                          </a:rPr>
                          <m:t> </m:t>
                        </m:r>
                        <m:r>
                          <a:rPr lang="en-US" sz="2800" b="0" i="1" dirty="0" smtClean="0">
                            <a:latin typeface="Cambria Math" panose="02040503050406030204" pitchFamily="18" charset="0"/>
                            <a:cs typeface="Times New Roman" panose="02020603050405020304" pitchFamily="18" charset="0"/>
                          </a:rPr>
                          <m:t>)</m:t>
                        </m:r>
                      </m:den>
                    </m:f>
                    <m:r>
                      <a:rPr lang="en-US" sz="2800" b="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800" dirty="0" smtClean="0">
                    <a:latin typeface="Times New Roman" panose="02020603050405020304" pitchFamily="18" charset="0"/>
                    <a:cs typeface="Times New Roman" panose="02020603050405020304" pitchFamily="18" charset="0"/>
                  </a:rPr>
                  <a:t>0.296 m solutions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611780"/>
                <a:ext cx="9165609" cy="6019800"/>
              </a:xfrm>
              <a:blipFill rotWithShape="0">
                <a:blip r:embed="rId2"/>
                <a:stretch>
                  <a:fillRect l="-1330" t="-91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35</a:t>
            </a:fld>
            <a:endParaRPr lang="en-US"/>
          </a:p>
        </p:txBody>
      </p:sp>
      <p:pic>
        <p:nvPicPr>
          <p:cNvPr id="5" name="Picture 4"/>
          <p:cNvPicPr>
            <a:picLocks noChangeAspect="1"/>
          </p:cNvPicPr>
          <p:nvPr/>
        </p:nvPicPr>
        <p:blipFill>
          <a:blip r:embed="rId3"/>
          <a:stretch>
            <a:fillRect/>
          </a:stretch>
        </p:blipFill>
        <p:spPr>
          <a:xfrm>
            <a:off x="5791200" y="2209800"/>
            <a:ext cx="3143250" cy="1838325"/>
          </a:xfrm>
          <a:prstGeom prst="rect">
            <a:avLst/>
          </a:prstGeom>
        </p:spPr>
      </p:pic>
    </p:spTree>
    <p:extLst>
      <p:ext uri="{BB962C8B-B14F-4D97-AF65-F5344CB8AC3E}">
        <p14:creationId xmlns:p14="http://schemas.microsoft.com/office/powerpoint/2010/main" val="51595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53500" cy="639762"/>
          </a:xfrm>
        </p:spPr>
        <p:txBody>
          <a:bodyPr/>
          <a:lstStyle/>
          <a:p>
            <a:r>
              <a:rPr lang="en-US" dirty="0" smtClean="0"/>
              <a:t>Concentration by % mass or % volume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990600"/>
                <a:ext cx="8953500" cy="5365750"/>
              </a:xfrm>
            </p:spPr>
            <p:txBody>
              <a:bodyPr/>
              <a:lstStyle/>
              <a:p>
                <a:r>
                  <a:rPr lang="en-US" dirty="0" smtClean="0"/>
                  <a:t>Other ways to measure concentration is percent by mass </a:t>
                </a:r>
              </a:p>
              <a:p>
                <a:r>
                  <a:rPr lang="en-US" dirty="0" smtClean="0"/>
                  <a:t>Equations: </a:t>
                </a:r>
                <a:endParaRPr lang="en-US" b="0" i="1" dirty="0" smtClean="0">
                  <a:latin typeface="Cambria Math" panose="02040503050406030204" pitchFamily="18" charset="0"/>
                </a:endParaRPr>
              </a:p>
              <a:p>
                <a:pPr marL="457200" lvl="1" indent="0">
                  <a:buNone/>
                </a:pPr>
                <a14:m>
                  <m:oMath xmlns:m="http://schemas.openxmlformats.org/officeDocument/2006/math">
                    <m:r>
                      <a:rPr lang="en-US" sz="2500" b="0" i="1" smtClean="0">
                        <a:latin typeface="Cambria Math" panose="02040503050406030204" pitchFamily="18" charset="0"/>
                      </a:rPr>
                      <m:t>% </m:t>
                    </m:r>
                    <m:r>
                      <a:rPr lang="en-US" sz="2500" b="0" i="1" smtClean="0">
                        <a:latin typeface="Cambria Math" panose="02040503050406030204" pitchFamily="18" charset="0"/>
                      </a:rPr>
                      <m:t>𝑚𝑎𝑠𝑠</m:t>
                    </m:r>
                    <m:r>
                      <a:rPr lang="en-US" sz="2500" b="0" i="1" smtClean="0">
                        <a:latin typeface="Cambria Math" panose="02040503050406030204" pitchFamily="18" charset="0"/>
                      </a:rPr>
                      <m:t>=</m:t>
                    </m:r>
                    <m:f>
                      <m:fPr>
                        <m:ctrlPr>
                          <a:rPr lang="en-US" sz="2500" b="0" i="1" smtClean="0">
                            <a:latin typeface="Cambria Math" panose="02040503050406030204" pitchFamily="18" charset="0"/>
                          </a:rPr>
                        </m:ctrlPr>
                      </m:fPr>
                      <m:num>
                        <m:r>
                          <a:rPr lang="en-US" sz="2500" b="0" i="1" smtClean="0">
                            <a:latin typeface="Cambria Math" panose="02040503050406030204" pitchFamily="18" charset="0"/>
                          </a:rPr>
                          <m:t>𝑚𝑎𝑠𝑠</m:t>
                        </m:r>
                        <m:r>
                          <a:rPr lang="en-US" sz="2500" b="0" i="1" smtClean="0">
                            <a:latin typeface="Cambria Math" panose="02040503050406030204" pitchFamily="18" charset="0"/>
                          </a:rPr>
                          <m:t> </m:t>
                        </m:r>
                        <m:r>
                          <a:rPr lang="en-US" sz="2500" b="0" i="1" smtClean="0">
                            <a:latin typeface="Cambria Math" panose="02040503050406030204" pitchFamily="18" charset="0"/>
                          </a:rPr>
                          <m:t>𝑜𝑓</m:t>
                        </m:r>
                        <m:r>
                          <a:rPr lang="en-US" sz="2500" b="0" i="1" smtClean="0">
                            <a:latin typeface="Cambria Math" panose="02040503050406030204" pitchFamily="18" charset="0"/>
                          </a:rPr>
                          <m:t> </m:t>
                        </m:r>
                        <m:r>
                          <a:rPr lang="en-US" sz="2500" b="0" i="1" smtClean="0">
                            <a:latin typeface="Cambria Math" panose="02040503050406030204" pitchFamily="18" charset="0"/>
                          </a:rPr>
                          <m:t>𝑠𝑜𝑙𝑢𝑡𝑒</m:t>
                        </m:r>
                      </m:num>
                      <m:den>
                        <m:r>
                          <a:rPr lang="en-US" sz="2500" b="0" i="1" smtClean="0">
                            <a:latin typeface="Cambria Math" panose="02040503050406030204" pitchFamily="18" charset="0"/>
                          </a:rPr>
                          <m:t>𝑚𝑎𝑠𝑠</m:t>
                        </m:r>
                        <m:r>
                          <a:rPr lang="en-US" sz="2500" b="0" i="1" smtClean="0">
                            <a:latin typeface="Cambria Math" panose="02040503050406030204" pitchFamily="18" charset="0"/>
                          </a:rPr>
                          <m:t> </m:t>
                        </m:r>
                        <m:r>
                          <a:rPr lang="en-US" sz="2500" b="0" i="1" smtClean="0">
                            <a:latin typeface="Cambria Math" panose="02040503050406030204" pitchFamily="18" charset="0"/>
                          </a:rPr>
                          <m:t>𝑜𝑓</m:t>
                        </m:r>
                        <m:r>
                          <a:rPr lang="en-US" sz="2500" b="0" i="1" smtClean="0">
                            <a:latin typeface="Cambria Math" panose="02040503050406030204" pitchFamily="18" charset="0"/>
                          </a:rPr>
                          <m:t> </m:t>
                        </m:r>
                        <m:r>
                          <a:rPr lang="en-US" sz="2500" b="0" i="1" smtClean="0">
                            <a:latin typeface="Cambria Math" panose="02040503050406030204" pitchFamily="18" charset="0"/>
                          </a:rPr>
                          <m:t>𝑠𝑜𝑙𝑢𝑡𝑖𝑜𝑛</m:t>
                        </m:r>
                      </m:den>
                    </m:f>
                    <m:r>
                      <a:rPr lang="en-US" sz="2500" b="0" i="1" smtClean="0">
                        <a:latin typeface="Cambria Math" panose="02040503050406030204" pitchFamily="18" charset="0"/>
                        <a:ea typeface="Cambria Math" panose="02040503050406030204" pitchFamily="18" charset="0"/>
                      </a:rPr>
                      <m:t>×100</m:t>
                    </m:r>
                  </m:oMath>
                </a14:m>
                <a:r>
                  <a:rPr lang="en-US" sz="2500" b="0" dirty="0" smtClean="0"/>
                  <a:t>   </a:t>
                </a:r>
              </a:p>
              <a:p>
                <a:pPr marL="457200" lvl="1" indent="0">
                  <a:buNone/>
                </a:pPr>
                <a14:m>
                  <m:oMath xmlns:m="http://schemas.openxmlformats.org/officeDocument/2006/math">
                    <m:r>
                      <a:rPr lang="en-US" sz="2500" i="1">
                        <a:latin typeface="Cambria Math" panose="02040503050406030204" pitchFamily="18" charset="0"/>
                      </a:rPr>
                      <m:t>% </m:t>
                    </m:r>
                    <m:r>
                      <a:rPr lang="en-US" sz="2500" b="0" i="1" smtClean="0">
                        <a:latin typeface="Cambria Math" panose="02040503050406030204" pitchFamily="18" charset="0"/>
                      </a:rPr>
                      <m:t>𝑣𝑜𝑙𝑢𝑚𝑒</m:t>
                    </m:r>
                    <m:r>
                      <a:rPr lang="en-US" sz="2500" i="1">
                        <a:latin typeface="Cambria Math" panose="02040503050406030204" pitchFamily="18" charset="0"/>
                      </a:rPr>
                      <m:t>=</m:t>
                    </m:r>
                    <m:f>
                      <m:fPr>
                        <m:ctrlPr>
                          <a:rPr lang="en-US" sz="2500" i="1">
                            <a:latin typeface="Cambria Math" panose="02040503050406030204" pitchFamily="18" charset="0"/>
                          </a:rPr>
                        </m:ctrlPr>
                      </m:fPr>
                      <m:num>
                        <m:r>
                          <a:rPr lang="en-US" sz="2500" b="0" i="1" smtClean="0">
                            <a:latin typeface="Cambria Math" panose="02040503050406030204" pitchFamily="18" charset="0"/>
                          </a:rPr>
                          <m:t>𝑣𝑜𝑙𝑢𝑚𝑒</m:t>
                        </m:r>
                        <m:r>
                          <a:rPr lang="en-US" sz="2500" b="0" i="1" smtClean="0">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𝑠𝑜𝑙𝑢𝑡𝑒</m:t>
                        </m:r>
                      </m:num>
                      <m:den>
                        <m:r>
                          <a:rPr lang="en-US" sz="2500" b="0" i="1" smtClean="0">
                            <a:latin typeface="Cambria Math" panose="02040503050406030204" pitchFamily="18" charset="0"/>
                          </a:rPr>
                          <m:t>𝑣𝑜𝑙𝑢𝑚𝑒</m:t>
                        </m:r>
                        <m:r>
                          <a:rPr lang="en-US" sz="2500" b="0" i="1" smtClean="0">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𝑠𝑜𝑙𝑢𝑡𝑖𝑜𝑛</m:t>
                        </m:r>
                      </m:den>
                    </m:f>
                  </m:oMath>
                </a14:m>
                <a:r>
                  <a:rPr lang="en-US" sz="2500" dirty="0">
                    <a:ea typeface="Cambria Math" panose="02040503050406030204" pitchFamily="18" charset="0"/>
                  </a:rPr>
                  <a:t> </a:t>
                </a:r>
                <a14:m>
                  <m:oMath xmlns:m="http://schemas.openxmlformats.org/officeDocument/2006/math">
                    <m:r>
                      <a:rPr lang="en-US" sz="2500" i="1">
                        <a:latin typeface="Cambria Math" panose="02040503050406030204" pitchFamily="18" charset="0"/>
                        <a:ea typeface="Cambria Math" panose="02040503050406030204" pitchFamily="18" charset="0"/>
                      </a:rPr>
                      <m:t>×100</m:t>
                    </m:r>
                  </m:oMath>
                </a14:m>
                <a:r>
                  <a:rPr lang="en-US" sz="2500" dirty="0"/>
                  <a:t> </a:t>
                </a:r>
                <a:endParaRPr lang="en-US" dirty="0"/>
              </a:p>
              <a:p>
                <a:pPr marL="457200" lvl="1" indent="0">
                  <a:buNone/>
                </a:pPr>
                <a:endParaRPr lang="en-US" sz="2500" b="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990600"/>
                <a:ext cx="8953500" cy="5365750"/>
              </a:xfrm>
              <a:blipFill rotWithShape="0">
                <a:blip r:embed="rId2"/>
                <a:stretch>
                  <a:fillRect l="-1566" t="-1477" r="-2655"/>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36</a:t>
            </a:fld>
            <a:endParaRPr lang="en-US"/>
          </a:p>
        </p:txBody>
      </p:sp>
    </p:spTree>
    <p:extLst>
      <p:ext uri="{BB962C8B-B14F-4D97-AF65-F5344CB8AC3E}">
        <p14:creationId xmlns:p14="http://schemas.microsoft.com/office/powerpoint/2010/main" val="2841260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53500" cy="639762"/>
          </a:xfrm>
        </p:spPr>
        <p:txBody>
          <a:bodyPr/>
          <a:lstStyle/>
          <a:p>
            <a:r>
              <a:rPr lang="en-US" dirty="0" smtClean="0"/>
              <a:t>Concentration by % mass or % volume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 y="990600"/>
                <a:ext cx="8953500" cy="5365750"/>
              </a:xfrm>
            </p:spPr>
            <p:txBody>
              <a:bodyPr/>
              <a:lstStyle/>
              <a:p>
                <a:r>
                  <a:rPr lang="en-US" dirty="0" smtClean="0"/>
                  <a:t>Example1: What </a:t>
                </a:r>
                <a:r>
                  <a:rPr lang="en-US" dirty="0"/>
                  <a:t>is the percent by volume if </a:t>
                </a:r>
                <a:r>
                  <a:rPr lang="en-US" dirty="0" smtClean="0"/>
                  <a:t>758 </a:t>
                </a:r>
                <a:r>
                  <a:rPr lang="en-US" dirty="0"/>
                  <a:t>mL of solution contains </a:t>
                </a:r>
                <a:r>
                  <a:rPr lang="en-US" dirty="0" smtClean="0"/>
                  <a:t>12.5 mL </a:t>
                </a:r>
                <a:r>
                  <a:rPr lang="en-US" dirty="0"/>
                  <a:t>of the solute</a:t>
                </a:r>
                <a:r>
                  <a:rPr lang="en-US" dirty="0" smtClean="0"/>
                  <a:t> </a:t>
                </a:r>
              </a:p>
              <a:p>
                <a:pPr marL="0" lvl="1" indent="0">
                  <a:buNone/>
                </a:pPr>
                <a14:m>
                  <m:oMath xmlns:m="http://schemas.openxmlformats.org/officeDocument/2006/math">
                    <m:r>
                      <a:rPr lang="en-US" sz="2500" i="1">
                        <a:latin typeface="Cambria Math" panose="02040503050406030204" pitchFamily="18" charset="0"/>
                      </a:rPr>
                      <m:t>% </m:t>
                    </m:r>
                    <m:r>
                      <a:rPr lang="en-US" sz="2500" i="1">
                        <a:latin typeface="Cambria Math" panose="02040503050406030204" pitchFamily="18" charset="0"/>
                      </a:rPr>
                      <m:t>𝑣𝑜𝑙𝑢𝑚𝑒</m:t>
                    </m:r>
                    <m:r>
                      <a:rPr lang="en-US" sz="2500" i="1">
                        <a:latin typeface="Cambria Math" panose="02040503050406030204" pitchFamily="18" charset="0"/>
                      </a:rPr>
                      <m:t>=</m:t>
                    </m:r>
                    <m:f>
                      <m:fPr>
                        <m:ctrlPr>
                          <a:rPr lang="en-US" sz="2500" i="1">
                            <a:latin typeface="Cambria Math" panose="02040503050406030204" pitchFamily="18" charset="0"/>
                          </a:rPr>
                        </m:ctrlPr>
                      </m:fPr>
                      <m:num>
                        <m:r>
                          <a:rPr lang="en-US" sz="2500" i="1">
                            <a:latin typeface="Cambria Math" panose="02040503050406030204" pitchFamily="18" charset="0"/>
                          </a:rPr>
                          <m:t>𝑣𝑜𝑙𝑢𝑚𝑒</m:t>
                        </m:r>
                        <m:r>
                          <a:rPr lang="en-US" sz="2500" i="1">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𝑠𝑜𝑙𝑢𝑡𝑒</m:t>
                        </m:r>
                      </m:num>
                      <m:den>
                        <m:r>
                          <a:rPr lang="en-US" sz="2500" i="1">
                            <a:latin typeface="Cambria Math" panose="02040503050406030204" pitchFamily="18" charset="0"/>
                          </a:rPr>
                          <m:t>𝑣𝑜𝑙𝑢𝑚𝑒</m:t>
                        </m:r>
                        <m:r>
                          <a:rPr lang="en-US" sz="2500" i="1">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𝑠𝑜𝑙𝑢𝑡𝑖𝑜𝑛</m:t>
                        </m:r>
                      </m:den>
                    </m:f>
                  </m:oMath>
                </a14:m>
                <a:r>
                  <a:rPr lang="en-US" sz="2500" dirty="0">
                    <a:ea typeface="Cambria Math" panose="02040503050406030204" pitchFamily="18" charset="0"/>
                  </a:rPr>
                  <a:t> </a:t>
                </a:r>
                <a14:m>
                  <m:oMath xmlns:m="http://schemas.openxmlformats.org/officeDocument/2006/math">
                    <m:r>
                      <a:rPr lang="en-US" sz="2500" i="1">
                        <a:latin typeface="Cambria Math" panose="02040503050406030204" pitchFamily="18" charset="0"/>
                        <a:ea typeface="Cambria Math" panose="02040503050406030204" pitchFamily="18" charset="0"/>
                      </a:rPr>
                      <m:t>×100</m:t>
                    </m:r>
                  </m:oMath>
                </a14:m>
                <a:r>
                  <a:rPr lang="en-US" sz="2500" dirty="0"/>
                  <a:t> </a:t>
                </a:r>
                <a:endParaRPr lang="en-US" sz="2400" dirty="0"/>
              </a:p>
              <a:p>
                <a:pPr marL="0" lvl="1" indent="0">
                  <a:buNone/>
                </a:pPr>
                <a14:m>
                  <m:oMath xmlns:m="http://schemas.openxmlformats.org/officeDocument/2006/math">
                    <m:r>
                      <a:rPr lang="en-US" sz="2500" i="1">
                        <a:latin typeface="Cambria Math" panose="02040503050406030204" pitchFamily="18" charset="0"/>
                      </a:rPr>
                      <m:t>% </m:t>
                    </m:r>
                    <m:r>
                      <a:rPr lang="en-US" sz="2500" i="1">
                        <a:latin typeface="Cambria Math" panose="02040503050406030204" pitchFamily="18" charset="0"/>
                      </a:rPr>
                      <m:t>𝑣𝑜𝑙𝑢𝑚𝑒</m:t>
                    </m:r>
                    <m:r>
                      <a:rPr lang="en-US" sz="2500" i="1">
                        <a:latin typeface="Cambria Math" panose="02040503050406030204" pitchFamily="18" charset="0"/>
                      </a:rPr>
                      <m:t>=</m:t>
                    </m:r>
                    <m:f>
                      <m:fPr>
                        <m:ctrlPr>
                          <a:rPr lang="en-US" sz="2500" i="1">
                            <a:latin typeface="Cambria Math" panose="02040503050406030204" pitchFamily="18" charset="0"/>
                          </a:rPr>
                        </m:ctrlPr>
                      </m:fPr>
                      <m:num>
                        <m:r>
                          <a:rPr lang="en-US" sz="2500" b="0" i="1" smtClean="0">
                            <a:latin typeface="Cambria Math" panose="02040503050406030204" pitchFamily="18" charset="0"/>
                          </a:rPr>
                          <m:t>12.5</m:t>
                        </m:r>
                        <m:r>
                          <a:rPr lang="en-US" sz="2500" b="0" i="1" smtClean="0">
                            <a:latin typeface="Cambria Math" panose="02040503050406030204" pitchFamily="18" charset="0"/>
                          </a:rPr>
                          <m:t>𝑚𝐿</m:t>
                        </m:r>
                      </m:num>
                      <m:den>
                        <m:r>
                          <a:rPr lang="en-US" sz="2500" b="0" i="1" smtClean="0">
                            <a:latin typeface="Cambria Math" panose="02040503050406030204" pitchFamily="18" charset="0"/>
                          </a:rPr>
                          <m:t>758 </m:t>
                        </m:r>
                        <m:r>
                          <a:rPr lang="en-US" sz="2500" b="0" i="1" smtClean="0">
                            <a:latin typeface="Cambria Math" panose="02040503050406030204" pitchFamily="18" charset="0"/>
                          </a:rPr>
                          <m:t>𝑚𝐿</m:t>
                        </m:r>
                      </m:den>
                    </m:f>
                  </m:oMath>
                </a14:m>
                <a:r>
                  <a:rPr lang="en-US" sz="2500" dirty="0">
                    <a:ea typeface="Cambria Math" panose="02040503050406030204" pitchFamily="18" charset="0"/>
                  </a:rPr>
                  <a:t> </a:t>
                </a:r>
                <a14:m>
                  <m:oMath xmlns:m="http://schemas.openxmlformats.org/officeDocument/2006/math">
                    <m:r>
                      <a:rPr lang="en-US" sz="2500" i="1">
                        <a:latin typeface="Cambria Math" panose="02040503050406030204" pitchFamily="18" charset="0"/>
                        <a:ea typeface="Cambria Math" panose="02040503050406030204" pitchFamily="18" charset="0"/>
                      </a:rPr>
                      <m:t>×100</m:t>
                    </m:r>
                  </m:oMath>
                </a14:m>
                <a:r>
                  <a:rPr lang="en-US" sz="2500" dirty="0"/>
                  <a:t> </a:t>
                </a:r>
                <a:r>
                  <a:rPr lang="en-US" sz="2500" dirty="0" smtClean="0"/>
                  <a:t>= 1.65 </a:t>
                </a:r>
                <a:r>
                  <a:rPr lang="en-US" sz="2500" dirty="0" smtClean="0"/>
                  <a:t>%</a:t>
                </a:r>
                <a:endParaRPr lang="en-US" dirty="0" smtClean="0"/>
              </a:p>
              <a:p>
                <a:r>
                  <a:rPr lang="en-US" dirty="0" smtClean="0">
                    <a:latin typeface="Cambria Math" panose="02040503050406030204" pitchFamily="18" charset="0"/>
                  </a:rPr>
                  <a:t>Example 2:  What is </a:t>
                </a:r>
                <a:r>
                  <a:rPr lang="en-US" dirty="0" smtClean="0">
                    <a:latin typeface="Cambria Math" panose="02040503050406030204" pitchFamily="18" charset="0"/>
                  </a:rPr>
                  <a:t>percent concentration if on </a:t>
                </a:r>
                <a:r>
                  <a:rPr lang="en-US" dirty="0" smtClean="0">
                    <a:latin typeface="Cambria Math" panose="02040503050406030204" pitchFamily="18" charset="0"/>
                  </a:rPr>
                  <a:t>if 23.4 g solute </a:t>
                </a:r>
                <a:r>
                  <a:rPr lang="en-US" dirty="0" smtClean="0">
                    <a:latin typeface="Cambria Math" panose="02040503050406030204" pitchFamily="18" charset="0"/>
                  </a:rPr>
                  <a:t>is dissolved in 350.5 g?</a:t>
                </a:r>
                <a:endParaRPr lang="en-US" b="0" dirty="0" smtClean="0">
                  <a:latin typeface="Cambria Math" panose="02040503050406030204" pitchFamily="18" charset="0"/>
                </a:endParaRPr>
              </a:p>
              <a:p>
                <a:pPr marL="457200" lvl="1" indent="0">
                  <a:buNone/>
                </a:pPr>
                <a14:m>
                  <m:oMath xmlns:m="http://schemas.openxmlformats.org/officeDocument/2006/math">
                    <m:r>
                      <a:rPr lang="en-US" sz="2500" i="1">
                        <a:latin typeface="Cambria Math" panose="02040503050406030204" pitchFamily="18" charset="0"/>
                      </a:rPr>
                      <m:t>% </m:t>
                    </m:r>
                    <m:r>
                      <a:rPr lang="en-US" sz="2500" i="1">
                        <a:latin typeface="Cambria Math" panose="02040503050406030204" pitchFamily="18" charset="0"/>
                      </a:rPr>
                      <m:t>𝑚𝑎𝑠𝑠</m:t>
                    </m:r>
                    <m:r>
                      <a:rPr lang="en-US" sz="2500" i="1">
                        <a:latin typeface="Cambria Math" panose="02040503050406030204" pitchFamily="18" charset="0"/>
                      </a:rPr>
                      <m:t>=</m:t>
                    </m:r>
                    <m:f>
                      <m:fPr>
                        <m:ctrlPr>
                          <a:rPr lang="en-US" sz="2500" i="1">
                            <a:latin typeface="Cambria Math" panose="02040503050406030204" pitchFamily="18" charset="0"/>
                          </a:rPr>
                        </m:ctrlPr>
                      </m:fPr>
                      <m:num>
                        <m:r>
                          <a:rPr lang="en-US" sz="2500" i="1">
                            <a:latin typeface="Cambria Math" panose="02040503050406030204" pitchFamily="18" charset="0"/>
                          </a:rPr>
                          <m:t>𝑚𝑎𝑠𝑠</m:t>
                        </m:r>
                        <m:r>
                          <a:rPr lang="en-US" sz="2500" i="1">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𝑠𝑜𝑙𝑢𝑡𝑒</m:t>
                        </m:r>
                      </m:num>
                      <m:den>
                        <m:r>
                          <a:rPr lang="en-US" sz="2500" i="1">
                            <a:latin typeface="Cambria Math" panose="02040503050406030204" pitchFamily="18" charset="0"/>
                          </a:rPr>
                          <m:t>𝑚𝑎𝑠𝑠</m:t>
                        </m:r>
                        <m:r>
                          <a:rPr lang="en-US" sz="2500" i="1">
                            <a:latin typeface="Cambria Math" panose="02040503050406030204" pitchFamily="18" charset="0"/>
                          </a:rPr>
                          <m:t> </m:t>
                        </m:r>
                        <m:r>
                          <a:rPr lang="en-US" sz="2500" i="1">
                            <a:latin typeface="Cambria Math" panose="02040503050406030204" pitchFamily="18" charset="0"/>
                          </a:rPr>
                          <m:t>𝑜𝑓</m:t>
                        </m:r>
                        <m:r>
                          <a:rPr lang="en-US" sz="2500" i="1">
                            <a:latin typeface="Cambria Math" panose="02040503050406030204" pitchFamily="18" charset="0"/>
                          </a:rPr>
                          <m:t> </m:t>
                        </m:r>
                        <m:r>
                          <a:rPr lang="en-US" sz="2500" i="1">
                            <a:latin typeface="Cambria Math" panose="02040503050406030204" pitchFamily="18" charset="0"/>
                          </a:rPr>
                          <m:t>𝑠𝑜𝑙𝑢𝑡𝑖𝑜𝑛</m:t>
                        </m:r>
                      </m:den>
                    </m:f>
                    <m:r>
                      <a:rPr lang="en-US" sz="2500" i="1">
                        <a:latin typeface="Cambria Math" panose="02040503050406030204" pitchFamily="18" charset="0"/>
                        <a:ea typeface="Cambria Math" panose="02040503050406030204" pitchFamily="18" charset="0"/>
                      </a:rPr>
                      <m:t>×100</m:t>
                    </m:r>
                  </m:oMath>
                </a14:m>
                <a:r>
                  <a:rPr lang="en-US" sz="2500" dirty="0"/>
                  <a:t> </a:t>
                </a:r>
              </a:p>
              <a:p>
                <a:pPr marL="457200" lvl="1" indent="0">
                  <a:buNone/>
                </a:pPr>
                <a:endParaRPr lang="en-US" sz="2500" b="0" dirty="0" smtClean="0"/>
              </a:p>
              <a:p>
                <a:pPr marL="457200" lvl="1" indent="0">
                  <a:buNone/>
                </a:pPr>
                <a:endParaRPr lang="en-US" sz="2500" b="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 y="990600"/>
                <a:ext cx="8953500" cy="5365750"/>
              </a:xfrm>
              <a:blipFill rotWithShape="0">
                <a:blip r:embed="rId2"/>
                <a:stretch>
                  <a:fillRect l="-1566" t="-147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37</a:t>
            </a:fld>
            <a:endParaRPr lang="en-US"/>
          </a:p>
        </p:txBody>
      </p:sp>
    </p:spTree>
    <p:extLst>
      <p:ext uri="{BB962C8B-B14F-4D97-AF65-F5344CB8AC3E}">
        <p14:creationId xmlns:p14="http://schemas.microsoft.com/office/powerpoint/2010/main" val="374363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5" name="Content Placeholder 4"/>
              <p:cNvGraphicFramePr>
                <a:graphicFrameLocks noGrp="1"/>
              </p:cNvGraphicFramePr>
              <p:nvPr>
                <p:ph idx="1"/>
                <p:extLst>
                  <p:ext uri="{D42A27DB-BD31-4B8C-83A1-F6EECF244321}">
                    <p14:modId xmlns:p14="http://schemas.microsoft.com/office/powerpoint/2010/main" val="1236253493"/>
                  </p:ext>
                </p:extLst>
              </p:nvPr>
            </p:nvGraphicFramePr>
            <p:xfrm>
              <a:off x="13648" y="1066800"/>
              <a:ext cx="8915400" cy="5205858"/>
            </p:xfrm>
            <a:graphic>
              <a:graphicData uri="http://schemas.openxmlformats.org/drawingml/2006/table">
                <a:tbl>
                  <a:tblPr firstRow="1" firstCol="1" bandRow="1">
                    <a:tableStyleId>{D7AC3CCA-C797-4891-BE02-D94E43425B78}</a:tableStyleId>
                  </a:tblPr>
                  <a:tblGrid>
                    <a:gridCol w="4417541"/>
                    <a:gridCol w="4497859"/>
                  </a:tblGrid>
                  <a:tr h="1130745">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a:effectLst/>
                                  </a:rPr>
                                  <m:t>𝑴𝒐𝒍𝒂𝒓𝒊𝒕𝒚</m:t>
                                </m:r>
                                <m:r>
                                  <a:rPr lang="en-US" sz="2000">
                                    <a:effectLst/>
                                  </a:rPr>
                                  <m:t> </m:t>
                                </m:r>
                                <m:d>
                                  <m:dPr>
                                    <m:ctrlPr>
                                      <a:rPr lang="en-US" sz="2000">
                                        <a:effectLst/>
                                      </a:rPr>
                                    </m:ctrlPr>
                                  </m:dPr>
                                  <m:e>
                                    <m:r>
                                      <a:rPr lang="en-US" sz="2000">
                                        <a:effectLst/>
                                      </a:rPr>
                                      <m:t>𝑴</m:t>
                                    </m:r>
                                  </m:e>
                                </m:d>
                                <m:r>
                                  <a:rPr lang="en-US" sz="2000">
                                    <a:effectLst/>
                                  </a:rPr>
                                  <m:t>= </m:t>
                                </m:r>
                                <m:f>
                                  <m:fPr>
                                    <m:ctrlPr>
                                      <a:rPr lang="en-US" sz="2000">
                                        <a:effectLst/>
                                      </a:rPr>
                                    </m:ctrlPr>
                                  </m:fPr>
                                  <m:num>
                                    <m:r>
                                      <a:rPr lang="en-US" sz="2000">
                                        <a:effectLst/>
                                      </a:rPr>
                                      <m:t>𝒎𝒐𝒍𝒆𝒔</m:t>
                                    </m:r>
                                    <m:r>
                                      <a:rPr lang="en-US" sz="2000">
                                        <a:effectLst/>
                                      </a:rPr>
                                      <m:t> </m:t>
                                    </m:r>
                                    <m:r>
                                      <a:rPr lang="en-US" sz="2000">
                                        <a:effectLst/>
                                      </a:rPr>
                                      <m:t>𝒐𝒇</m:t>
                                    </m:r>
                                    <m:r>
                                      <a:rPr lang="en-US" sz="2000">
                                        <a:effectLst/>
                                      </a:rPr>
                                      <m:t> </m:t>
                                    </m:r>
                                    <m:r>
                                      <a:rPr lang="en-US" sz="2000">
                                        <a:effectLst/>
                                      </a:rPr>
                                      <m:t>𝒔𝒐𝒍𝒖𝒕𝒆</m:t>
                                    </m:r>
                                  </m:num>
                                  <m:den>
                                    <m:r>
                                      <a:rPr lang="en-US" sz="2000">
                                        <a:effectLst/>
                                      </a:rPr>
                                      <m:t>𝒍𝒊𝒕𝒆𝒓𝒔</m:t>
                                    </m:r>
                                    <m:r>
                                      <a:rPr lang="en-US" sz="2000">
                                        <a:effectLst/>
                                      </a:rPr>
                                      <m:t> </m:t>
                                    </m:r>
                                    <m:r>
                                      <a:rPr lang="en-US" sz="2000">
                                        <a:effectLst/>
                                      </a:rPr>
                                      <m:t>𝒐𝒇</m:t>
                                    </m:r>
                                    <m:r>
                                      <a:rPr lang="en-US" sz="2000">
                                        <a:effectLst/>
                                      </a:rPr>
                                      <m:t> </m:t>
                                    </m:r>
                                    <m:r>
                                      <a:rPr lang="en-US" sz="2000">
                                        <a:effectLst/>
                                      </a:rPr>
                                      <m:t>𝒔𝒐𝒍𝒖𝒕𝒊𝒐𝒏</m:t>
                                    </m:r>
                                  </m:den>
                                </m:f>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a:effectLst/>
                                  </a:rPr>
                                  <m:t>% </m:t>
                                </m:r>
                                <m:r>
                                  <a:rPr lang="en-US" sz="2000">
                                    <a:effectLst/>
                                  </a:rPr>
                                  <m:t>𝒗𝒐𝒍𝒖𝒎𝒆</m:t>
                                </m:r>
                                <m:r>
                                  <a:rPr lang="en-US" sz="2000">
                                    <a:effectLst/>
                                  </a:rPr>
                                  <m:t>=</m:t>
                                </m:r>
                                <m:f>
                                  <m:fPr>
                                    <m:ctrlPr>
                                      <a:rPr lang="en-US" sz="2000">
                                        <a:effectLst/>
                                      </a:rPr>
                                    </m:ctrlPr>
                                  </m:fPr>
                                  <m:num>
                                    <m:r>
                                      <a:rPr lang="en-US" sz="2000">
                                        <a:effectLst/>
                                      </a:rPr>
                                      <m:t>𝒎𝑳</m:t>
                                    </m:r>
                                    <m:r>
                                      <a:rPr lang="en-US" sz="2000">
                                        <a:effectLst/>
                                      </a:rPr>
                                      <m:t> </m:t>
                                    </m:r>
                                    <m:r>
                                      <a:rPr lang="en-US" sz="2000">
                                        <a:effectLst/>
                                      </a:rPr>
                                      <m:t>𝒐𝒇</m:t>
                                    </m:r>
                                    <m:r>
                                      <a:rPr lang="en-US" sz="2000">
                                        <a:effectLst/>
                                      </a:rPr>
                                      <m:t> </m:t>
                                    </m:r>
                                    <m:r>
                                      <a:rPr lang="en-US" sz="2000">
                                        <a:effectLst/>
                                      </a:rPr>
                                      <m:t>𝒔𝒐𝒍𝒖𝒕𝒆</m:t>
                                    </m:r>
                                  </m:num>
                                  <m:den>
                                    <m:r>
                                      <a:rPr lang="en-US" sz="2000">
                                        <a:effectLst/>
                                      </a:rPr>
                                      <m:t>𝒎𝑳</m:t>
                                    </m:r>
                                    <m:r>
                                      <a:rPr lang="en-US" sz="2000">
                                        <a:effectLst/>
                                      </a:rPr>
                                      <m:t> </m:t>
                                    </m:r>
                                    <m:r>
                                      <a:rPr lang="en-US" sz="2000">
                                        <a:effectLst/>
                                      </a:rPr>
                                      <m:t>𝒐𝒇</m:t>
                                    </m:r>
                                    <m:r>
                                      <a:rPr lang="en-US" sz="2000">
                                        <a:effectLst/>
                                      </a:rPr>
                                      <m:t> </m:t>
                                    </m:r>
                                    <m:r>
                                      <a:rPr lang="en-US" sz="2000">
                                        <a:effectLst/>
                                      </a:rPr>
                                      <m:t>𝒔𝒐𝒍𝒖𝒕𝒊𝒐𝒏</m:t>
                                    </m:r>
                                  </m:den>
                                </m:f>
                                <m:r>
                                  <a:rPr lang="en-US" sz="2000">
                                    <a:effectLst/>
                                  </a:rPr>
                                  <m:t>×</m:t>
                                </m:r>
                                <m:r>
                                  <a:rPr lang="en-US" sz="2000">
                                    <a:effectLst/>
                                  </a:rPr>
                                  <m:t>𝟏𝟎𝟎</m:t>
                                </m:r>
                              </m:oMath>
                            </m:oMathPara>
                          </a14:m>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a:effectLst/>
                                  </a:rPr>
                                  <m:t>𝑴𝒐𝒍𝒂𝒍𝒊𝒕𝒚</m:t>
                                </m:r>
                                <m:r>
                                  <a:rPr lang="en-US" sz="1800">
                                    <a:effectLst/>
                                  </a:rPr>
                                  <m:t> </m:t>
                                </m:r>
                                <m:d>
                                  <m:dPr>
                                    <m:ctrlPr>
                                      <a:rPr lang="en-US" sz="1800">
                                        <a:effectLst/>
                                      </a:rPr>
                                    </m:ctrlPr>
                                  </m:dPr>
                                  <m:e>
                                    <m:r>
                                      <a:rPr lang="en-US" sz="1800">
                                        <a:effectLst/>
                                      </a:rPr>
                                      <m:t>𝒎</m:t>
                                    </m:r>
                                  </m:e>
                                </m:d>
                                <m:r>
                                  <a:rPr lang="en-US" sz="1800">
                                    <a:effectLst/>
                                  </a:rPr>
                                  <m:t>= </m:t>
                                </m:r>
                                <m:f>
                                  <m:fPr>
                                    <m:ctrlPr>
                                      <a:rPr lang="en-US" sz="1800">
                                        <a:effectLst/>
                                      </a:rPr>
                                    </m:ctrlPr>
                                  </m:fPr>
                                  <m:num>
                                    <m:r>
                                      <a:rPr lang="en-US" sz="1800">
                                        <a:effectLst/>
                                      </a:rPr>
                                      <m:t>𝒎𝒐𝒍𝒆𝒔</m:t>
                                    </m:r>
                                    <m:r>
                                      <a:rPr lang="en-US" sz="1800">
                                        <a:effectLst/>
                                      </a:rPr>
                                      <m:t> </m:t>
                                    </m:r>
                                    <m:r>
                                      <a:rPr lang="en-US" sz="1800">
                                        <a:effectLst/>
                                      </a:rPr>
                                      <m:t>𝒐𝒇</m:t>
                                    </m:r>
                                    <m:r>
                                      <a:rPr lang="en-US" sz="1800">
                                        <a:effectLst/>
                                      </a:rPr>
                                      <m:t> </m:t>
                                    </m:r>
                                    <m:r>
                                      <a:rPr lang="en-US" sz="1800">
                                        <a:effectLst/>
                                      </a:rPr>
                                      <m:t>𝒔𝒐𝒍𝒖𝒕𝒆</m:t>
                                    </m:r>
                                  </m:num>
                                  <m:den>
                                    <m:r>
                                      <a:rPr lang="en-US" sz="1800">
                                        <a:effectLst/>
                                      </a:rPr>
                                      <m:t>𝒌𝒊𝒍𝒐𝒈𝒓𝒂𝒎𝒔</m:t>
                                    </m:r>
                                    <m:r>
                                      <a:rPr lang="en-US" sz="1800">
                                        <a:effectLst/>
                                      </a:rPr>
                                      <m:t> </m:t>
                                    </m:r>
                                    <m:r>
                                      <a:rPr lang="en-US" sz="1800">
                                        <a:effectLst/>
                                      </a:rPr>
                                      <m:t>𝒐𝒇</m:t>
                                    </m:r>
                                    <m:r>
                                      <a:rPr lang="en-US" sz="1800">
                                        <a:effectLst/>
                                      </a:rPr>
                                      <m:t> </m:t>
                                    </m:r>
                                    <m:r>
                                      <a:rPr lang="en-US" sz="1800">
                                        <a:effectLst/>
                                      </a:rPr>
                                      <m:t>𝒔𝒐𝒍𝒖𝒕𝒊𝒐𝒏</m:t>
                                    </m:r>
                                  </m:den>
                                </m:f>
                              </m:oMath>
                            </m:oMathPara>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a:effectLst/>
                                  </a:rPr>
                                  <m:t>% </m:t>
                                </m:r>
                                <m:r>
                                  <a:rPr lang="en-US" sz="2000">
                                    <a:effectLst/>
                                  </a:rPr>
                                  <m:t>𝒎𝒂𝒔𝒔</m:t>
                                </m:r>
                                <m:r>
                                  <a:rPr lang="en-US" sz="2000">
                                    <a:effectLst/>
                                  </a:rPr>
                                  <m:t>= </m:t>
                                </m:r>
                                <m:f>
                                  <m:fPr>
                                    <m:ctrlPr>
                                      <a:rPr lang="en-US" sz="2000">
                                        <a:effectLst/>
                                      </a:rPr>
                                    </m:ctrlPr>
                                  </m:fPr>
                                  <m:num>
                                    <m:r>
                                      <a:rPr lang="en-US" sz="2000">
                                        <a:effectLst/>
                                      </a:rPr>
                                      <m:t>𝒎𝒂𝒔𝒔</m:t>
                                    </m:r>
                                    <m:r>
                                      <a:rPr lang="en-US" sz="2000">
                                        <a:effectLst/>
                                      </a:rPr>
                                      <m:t> </m:t>
                                    </m:r>
                                    <m:r>
                                      <a:rPr lang="en-US" sz="2000">
                                        <a:effectLst/>
                                      </a:rPr>
                                      <m:t>𝒐𝒇</m:t>
                                    </m:r>
                                    <m:r>
                                      <a:rPr lang="en-US" sz="2000">
                                        <a:effectLst/>
                                      </a:rPr>
                                      <m:t> </m:t>
                                    </m:r>
                                    <m:r>
                                      <a:rPr lang="en-US" sz="2000">
                                        <a:effectLst/>
                                      </a:rPr>
                                      <m:t>𝒔𝒐𝒍𝒖𝒕𝒆</m:t>
                                    </m:r>
                                  </m:num>
                                  <m:den>
                                    <m:r>
                                      <a:rPr lang="en-US" sz="2000">
                                        <a:effectLst/>
                                      </a:rPr>
                                      <m:t>𝒎𝒂𝒔𝒔</m:t>
                                    </m:r>
                                    <m:r>
                                      <a:rPr lang="en-US" sz="2000">
                                        <a:effectLst/>
                                      </a:rPr>
                                      <m:t> </m:t>
                                    </m:r>
                                    <m:r>
                                      <a:rPr lang="en-US" sz="2000">
                                        <a:effectLst/>
                                      </a:rPr>
                                      <m:t>𝒐𝒇</m:t>
                                    </m:r>
                                    <m:r>
                                      <a:rPr lang="en-US" sz="2000">
                                        <a:effectLst/>
                                      </a:rPr>
                                      <m:t> </m:t>
                                    </m:r>
                                    <m:r>
                                      <a:rPr lang="en-US" sz="2000">
                                        <a:effectLst/>
                                      </a:rPr>
                                      <m:t>𝒔𝒐𝒍𝒖𝒕𝒊𝒐𝒏</m:t>
                                    </m:r>
                                    <m:r>
                                      <a:rPr lang="en-US" sz="2000">
                                        <a:effectLst/>
                                      </a:rPr>
                                      <m:t> </m:t>
                                    </m:r>
                                  </m:den>
                                </m:f>
                                <m:r>
                                  <a:rPr lang="en-US" sz="2000">
                                    <a:effectLst/>
                                  </a:rPr>
                                  <m:t>×</m:t>
                                </m:r>
                                <m:r>
                                  <a:rPr lang="en-US" sz="2000">
                                    <a:effectLst/>
                                  </a:rPr>
                                  <m:t>𝟏𝟎𝟎</m:t>
                                </m:r>
                              </m:oMath>
                            </m:oMathPara>
                          </a14:m>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ctr">
                            <a:lnSpc>
                              <a:spcPct val="200000"/>
                            </a:lnSpc>
                            <a:spcBef>
                              <a:spcPts val="0"/>
                            </a:spcBef>
                            <a:spcAft>
                              <a:spcPts val="0"/>
                            </a:spcAft>
                          </a:pPr>
                          <a:r>
                            <a:rPr lang="en-US" sz="3000" b="0" dirty="0" err="1" smtClean="0">
                              <a:effectLst/>
                            </a:rPr>
                            <a:t>ΔT</a:t>
                          </a:r>
                          <a:r>
                            <a:rPr lang="en-US" sz="3000" b="0" baseline="-25000" dirty="0" err="1" smtClean="0">
                              <a:effectLst/>
                            </a:rPr>
                            <a:t>b</a:t>
                          </a:r>
                          <a:r>
                            <a:rPr lang="en-US" sz="3000" b="0" dirty="0" smtClean="0">
                              <a:effectLst/>
                            </a:rPr>
                            <a:t> </a:t>
                          </a:r>
                          <a:r>
                            <a:rPr lang="en-US" sz="3000" b="0" dirty="0">
                              <a:effectLst/>
                            </a:rPr>
                            <a:t>= </a:t>
                          </a:r>
                          <a:r>
                            <a:rPr lang="en-US" sz="3000" b="0" dirty="0" err="1">
                              <a:effectLst/>
                            </a:rPr>
                            <a:t>i</a:t>
                          </a:r>
                          <a:r>
                            <a:rPr lang="en-US" sz="3000" b="0" dirty="0">
                              <a:effectLst/>
                            </a:rPr>
                            <a:t> K</a:t>
                          </a:r>
                          <a:r>
                            <a:rPr lang="en-US" sz="3000" b="0" baseline="-25000" dirty="0">
                              <a:effectLst/>
                            </a:rPr>
                            <a:t>b </a:t>
                          </a:r>
                          <a:r>
                            <a:rPr lang="en-US" sz="3000" b="0" dirty="0">
                              <a:effectLst/>
                            </a:rPr>
                            <a:t>m</a:t>
                          </a:r>
                          <a:endParaRPr lang="en-US"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err="1" smtClean="0">
                              <a:effectLst/>
                            </a:rPr>
                            <a:t>ΔT</a:t>
                          </a:r>
                          <a:r>
                            <a:rPr lang="en-US" sz="3000" baseline="-25000" dirty="0" err="1" smtClean="0">
                              <a:effectLst/>
                            </a:rPr>
                            <a:t>f</a:t>
                          </a:r>
                          <a:r>
                            <a:rPr lang="en-US" sz="3000" dirty="0" smtClean="0">
                              <a:effectLst/>
                            </a:rPr>
                            <a:t> </a:t>
                          </a:r>
                          <a:r>
                            <a:rPr lang="en-US" sz="3000" dirty="0">
                              <a:effectLst/>
                            </a:rPr>
                            <a:t>= </a:t>
                          </a:r>
                          <a:r>
                            <a:rPr lang="en-US" sz="3000" dirty="0" err="1">
                              <a:effectLst/>
                            </a:rPr>
                            <a:t>i</a:t>
                          </a:r>
                          <a:r>
                            <a:rPr lang="en-US" sz="3000" dirty="0">
                              <a:effectLst/>
                            </a:rPr>
                            <a:t> </a:t>
                          </a:r>
                          <a:r>
                            <a:rPr lang="en-US" sz="3000" dirty="0" err="1">
                              <a:effectLst/>
                            </a:rPr>
                            <a:t>K</a:t>
                          </a:r>
                          <a:r>
                            <a:rPr lang="en-US" sz="3000" baseline="-25000" dirty="0" err="1">
                              <a:effectLst/>
                            </a:rPr>
                            <a:t>f</a:t>
                          </a:r>
                          <a:r>
                            <a:rPr lang="en-US" sz="3000" baseline="-25000" dirty="0">
                              <a:effectLst/>
                            </a:rPr>
                            <a:t> </a:t>
                          </a:r>
                          <a:r>
                            <a:rPr lang="en-US" sz="3000" dirty="0">
                              <a:effectLst/>
                            </a:rPr>
                            <a:t>m</a:t>
                          </a:r>
                          <a:endParaRPr lang="en-US" sz="30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ctr">
                            <a:lnSpc>
                              <a:spcPct val="200000"/>
                            </a:lnSpc>
                            <a:spcBef>
                              <a:spcPts val="0"/>
                            </a:spcBef>
                            <a:spcAft>
                              <a:spcPts val="0"/>
                            </a:spcAft>
                          </a:pPr>
                          <a:r>
                            <a:rPr lang="en-US" sz="3000" b="0" dirty="0" smtClean="0">
                              <a:effectLst/>
                              <a:latin typeface="Calibri" panose="020F0502020204030204" pitchFamily="34" charset="0"/>
                              <a:ea typeface="Calibri" panose="020F0502020204030204" pitchFamily="34" charset="0"/>
                              <a:cs typeface="Times New Roman" panose="02020603050405020304" pitchFamily="18" charset="0"/>
                            </a:rPr>
                            <a:t>1 </a:t>
                          </a:r>
                          <a:r>
                            <a:rPr lang="en-US" sz="3000" b="0" dirty="0" err="1" smtClean="0">
                              <a:effectLst/>
                              <a:latin typeface="Calibri" panose="020F0502020204030204" pitchFamily="34" charset="0"/>
                              <a:ea typeface="Calibri" panose="020F0502020204030204" pitchFamily="34" charset="0"/>
                              <a:cs typeface="Times New Roman" panose="02020603050405020304" pitchFamily="18" charset="0"/>
                            </a:rPr>
                            <a:t>mol</a:t>
                          </a:r>
                          <a:r>
                            <a:rPr lang="en-US" sz="3000" b="0" dirty="0" smtClean="0">
                              <a:effectLst/>
                              <a:latin typeface="Calibri" panose="020F0502020204030204" pitchFamily="34" charset="0"/>
                              <a:ea typeface="Calibri" panose="020F0502020204030204" pitchFamily="34" charset="0"/>
                              <a:cs typeface="Times New Roman" panose="02020603050405020304" pitchFamily="18" charset="0"/>
                            </a:rPr>
                            <a:t> = molar mass g</a:t>
                          </a:r>
                          <a:endParaRPr lang="en-US"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smtClean="0">
                              <a:effectLst/>
                              <a:latin typeface="Times New Roman" panose="02020603050405020304" pitchFamily="18" charset="0"/>
                              <a:ea typeface="Times New Roman" panose="02020603050405020304" pitchFamily="18" charset="0"/>
                            </a:rPr>
                            <a:t>1 Liter</a:t>
                          </a:r>
                          <a:r>
                            <a:rPr lang="en-US" sz="3000" baseline="0" dirty="0" smtClean="0">
                              <a:effectLst/>
                              <a:latin typeface="Times New Roman" panose="02020603050405020304" pitchFamily="18" charset="0"/>
                              <a:ea typeface="Times New Roman" panose="02020603050405020304" pitchFamily="18" charset="0"/>
                            </a:rPr>
                            <a:t> = 1000 mL</a:t>
                          </a:r>
                        </a:p>
                      </a:txBody>
                      <a:tcPr marL="68580" marR="68580" marT="0" marB="0"/>
                    </a:tc>
                  </a:tr>
                  <a:tr h="0">
                    <a:tc>
                      <a:txBody>
                        <a:bodyPr/>
                        <a:lstStyle/>
                        <a:p>
                          <a:pPr marL="0" marR="0" algn="ctr">
                            <a:lnSpc>
                              <a:spcPct val="200000"/>
                            </a:lnSpc>
                            <a:spcBef>
                              <a:spcPts val="0"/>
                            </a:spcBef>
                            <a:spcAft>
                              <a:spcPts val="0"/>
                            </a:spcAft>
                          </a:pP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smtClean="0">
                              <a:effectLst/>
                              <a:latin typeface="Times New Roman" panose="02020603050405020304" pitchFamily="18" charset="0"/>
                              <a:ea typeface="Times New Roman" panose="02020603050405020304" pitchFamily="18" charset="0"/>
                            </a:rPr>
                            <a:t>1 Kg = 1000 gram</a:t>
                          </a:r>
                          <a:endParaRPr lang="en-US" sz="3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mc:Choice>
        <mc:Fallback>
          <p:graphicFrame>
            <p:nvGraphicFramePr>
              <p:cNvPr id="5" name="Content Placeholder 4"/>
              <p:cNvGraphicFramePr>
                <a:graphicFrameLocks noGrp="1"/>
              </p:cNvGraphicFramePr>
              <p:nvPr>
                <p:ph idx="1"/>
                <p:extLst>
                  <p:ext uri="{D42A27DB-BD31-4B8C-83A1-F6EECF244321}">
                    <p14:modId xmlns:p14="http://schemas.microsoft.com/office/powerpoint/2010/main" val="1236253493"/>
                  </p:ext>
                </p:extLst>
              </p:nvPr>
            </p:nvGraphicFramePr>
            <p:xfrm>
              <a:off x="13648" y="1066800"/>
              <a:ext cx="8915400" cy="5205858"/>
            </p:xfrm>
            <a:graphic>
              <a:graphicData uri="http://schemas.openxmlformats.org/drawingml/2006/table">
                <a:tbl>
                  <a:tblPr firstRow="1" firstCol="1" bandRow="1">
                    <a:tableStyleId>{D7AC3CCA-C797-4891-BE02-D94E43425B78}</a:tableStyleId>
                  </a:tblPr>
                  <a:tblGrid>
                    <a:gridCol w="4417541"/>
                    <a:gridCol w="4497859"/>
                  </a:tblGrid>
                  <a:tr h="1359345">
                    <a:tc>
                      <a:txBody>
                        <a:bodyPr/>
                        <a:lstStyle/>
                        <a:p>
                          <a:endParaRPr lang="en-US"/>
                        </a:p>
                      </a:txBody>
                      <a:tcPr marL="68580" marR="68580" marT="0" marB="0">
                        <a:blipFill rotWithShape="0">
                          <a:blip r:embed="rId2"/>
                          <a:stretch>
                            <a:fillRect l="-138" t="-897" r="-102069" b="-290135"/>
                          </a:stretch>
                        </a:blipFill>
                      </a:tcPr>
                    </a:tc>
                    <a:tc>
                      <a:txBody>
                        <a:bodyPr/>
                        <a:lstStyle/>
                        <a:p>
                          <a:endParaRPr lang="en-US"/>
                        </a:p>
                      </a:txBody>
                      <a:tcPr marL="68580" marR="68580" marT="0" marB="0">
                        <a:blipFill rotWithShape="0">
                          <a:blip r:embed="rId2"/>
                          <a:stretch>
                            <a:fillRect l="-98374" t="-897" r="-271" b="-290135"/>
                          </a:stretch>
                        </a:blipFill>
                      </a:tcPr>
                    </a:tc>
                  </a:tr>
                  <a:tr h="1359345">
                    <a:tc>
                      <a:txBody>
                        <a:bodyPr/>
                        <a:lstStyle/>
                        <a:p>
                          <a:endParaRPr lang="en-US"/>
                        </a:p>
                      </a:txBody>
                      <a:tcPr marL="68580" marR="68580" marT="0" marB="0">
                        <a:blipFill rotWithShape="0">
                          <a:blip r:embed="rId2"/>
                          <a:stretch>
                            <a:fillRect l="-138" t="-100897" r="-102069" b="-190135"/>
                          </a:stretch>
                        </a:blipFill>
                      </a:tcPr>
                    </a:tc>
                    <a:tc>
                      <a:txBody>
                        <a:bodyPr/>
                        <a:lstStyle/>
                        <a:p>
                          <a:endParaRPr lang="en-US"/>
                        </a:p>
                      </a:txBody>
                      <a:tcPr marL="68580" marR="68580" marT="0" marB="0">
                        <a:blipFill rotWithShape="0">
                          <a:blip r:embed="rId2"/>
                          <a:stretch>
                            <a:fillRect l="-98374" t="-100897" r="-271" b="-190135"/>
                          </a:stretch>
                        </a:blipFill>
                      </a:tcPr>
                    </a:tc>
                  </a:tr>
                  <a:tr h="786384">
                    <a:tc>
                      <a:txBody>
                        <a:bodyPr/>
                        <a:lstStyle/>
                        <a:p>
                          <a:pPr marL="0" marR="0" algn="ctr">
                            <a:lnSpc>
                              <a:spcPct val="200000"/>
                            </a:lnSpc>
                            <a:spcBef>
                              <a:spcPts val="0"/>
                            </a:spcBef>
                            <a:spcAft>
                              <a:spcPts val="0"/>
                            </a:spcAft>
                          </a:pPr>
                          <a:r>
                            <a:rPr lang="en-US" sz="3000" b="0" dirty="0" err="1" smtClean="0">
                              <a:effectLst/>
                            </a:rPr>
                            <a:t>ΔT</a:t>
                          </a:r>
                          <a:r>
                            <a:rPr lang="en-US" sz="3000" b="0" baseline="-25000" dirty="0" err="1" smtClean="0">
                              <a:effectLst/>
                            </a:rPr>
                            <a:t>b</a:t>
                          </a:r>
                          <a:r>
                            <a:rPr lang="en-US" sz="3000" b="0" dirty="0" smtClean="0">
                              <a:effectLst/>
                            </a:rPr>
                            <a:t> </a:t>
                          </a:r>
                          <a:r>
                            <a:rPr lang="en-US" sz="3000" b="0" dirty="0">
                              <a:effectLst/>
                            </a:rPr>
                            <a:t>= </a:t>
                          </a:r>
                          <a:r>
                            <a:rPr lang="en-US" sz="3000" b="0" dirty="0" err="1">
                              <a:effectLst/>
                            </a:rPr>
                            <a:t>i</a:t>
                          </a:r>
                          <a:r>
                            <a:rPr lang="en-US" sz="3000" b="0" dirty="0">
                              <a:effectLst/>
                            </a:rPr>
                            <a:t> K</a:t>
                          </a:r>
                          <a:r>
                            <a:rPr lang="en-US" sz="3000" b="0" baseline="-25000" dirty="0">
                              <a:effectLst/>
                            </a:rPr>
                            <a:t>b </a:t>
                          </a:r>
                          <a:r>
                            <a:rPr lang="en-US" sz="3000" b="0" dirty="0">
                              <a:effectLst/>
                            </a:rPr>
                            <a:t>m</a:t>
                          </a:r>
                          <a:endParaRPr lang="en-US"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err="1" smtClean="0">
                              <a:effectLst/>
                            </a:rPr>
                            <a:t>ΔT</a:t>
                          </a:r>
                          <a:r>
                            <a:rPr lang="en-US" sz="3000" baseline="-25000" dirty="0" err="1" smtClean="0">
                              <a:effectLst/>
                            </a:rPr>
                            <a:t>f</a:t>
                          </a:r>
                          <a:r>
                            <a:rPr lang="en-US" sz="3000" dirty="0" smtClean="0">
                              <a:effectLst/>
                            </a:rPr>
                            <a:t> </a:t>
                          </a:r>
                          <a:r>
                            <a:rPr lang="en-US" sz="3000" dirty="0">
                              <a:effectLst/>
                            </a:rPr>
                            <a:t>= </a:t>
                          </a:r>
                          <a:r>
                            <a:rPr lang="en-US" sz="3000" dirty="0" err="1">
                              <a:effectLst/>
                            </a:rPr>
                            <a:t>i</a:t>
                          </a:r>
                          <a:r>
                            <a:rPr lang="en-US" sz="3000" dirty="0">
                              <a:effectLst/>
                            </a:rPr>
                            <a:t> </a:t>
                          </a:r>
                          <a:r>
                            <a:rPr lang="en-US" sz="3000" dirty="0" err="1">
                              <a:effectLst/>
                            </a:rPr>
                            <a:t>K</a:t>
                          </a:r>
                          <a:r>
                            <a:rPr lang="en-US" sz="3000" baseline="-25000" dirty="0" err="1">
                              <a:effectLst/>
                            </a:rPr>
                            <a:t>f</a:t>
                          </a:r>
                          <a:r>
                            <a:rPr lang="en-US" sz="3000" baseline="-25000" dirty="0">
                              <a:effectLst/>
                            </a:rPr>
                            <a:t> </a:t>
                          </a:r>
                          <a:r>
                            <a:rPr lang="en-US" sz="3000" dirty="0">
                              <a:effectLst/>
                            </a:rPr>
                            <a:t>m</a:t>
                          </a:r>
                          <a:endParaRPr lang="en-US" sz="3000" dirty="0">
                            <a:effectLst/>
                            <a:latin typeface="Times New Roman" panose="02020603050405020304" pitchFamily="18" charset="0"/>
                            <a:ea typeface="Times New Roman" panose="02020603050405020304" pitchFamily="18" charset="0"/>
                          </a:endParaRPr>
                        </a:p>
                      </a:txBody>
                      <a:tcPr marL="68580" marR="68580" marT="0" marB="0"/>
                    </a:tc>
                  </a:tr>
                  <a:tr h="786384">
                    <a:tc>
                      <a:txBody>
                        <a:bodyPr/>
                        <a:lstStyle/>
                        <a:p>
                          <a:pPr marL="0" marR="0" algn="ctr">
                            <a:lnSpc>
                              <a:spcPct val="200000"/>
                            </a:lnSpc>
                            <a:spcBef>
                              <a:spcPts val="0"/>
                            </a:spcBef>
                            <a:spcAft>
                              <a:spcPts val="0"/>
                            </a:spcAft>
                          </a:pPr>
                          <a:r>
                            <a:rPr lang="en-US" sz="3000" b="0" dirty="0" smtClean="0">
                              <a:effectLst/>
                              <a:latin typeface="Calibri" panose="020F0502020204030204" pitchFamily="34" charset="0"/>
                              <a:ea typeface="Calibri" panose="020F0502020204030204" pitchFamily="34" charset="0"/>
                              <a:cs typeface="Times New Roman" panose="02020603050405020304" pitchFamily="18" charset="0"/>
                            </a:rPr>
                            <a:t>1 </a:t>
                          </a:r>
                          <a:r>
                            <a:rPr lang="en-US" sz="3000" b="0" dirty="0" err="1" smtClean="0">
                              <a:effectLst/>
                              <a:latin typeface="Calibri" panose="020F0502020204030204" pitchFamily="34" charset="0"/>
                              <a:ea typeface="Calibri" panose="020F0502020204030204" pitchFamily="34" charset="0"/>
                              <a:cs typeface="Times New Roman" panose="02020603050405020304" pitchFamily="18" charset="0"/>
                            </a:rPr>
                            <a:t>mol</a:t>
                          </a:r>
                          <a:r>
                            <a:rPr lang="en-US" sz="3000" b="0" dirty="0" smtClean="0">
                              <a:effectLst/>
                              <a:latin typeface="Calibri" panose="020F0502020204030204" pitchFamily="34" charset="0"/>
                              <a:ea typeface="Calibri" panose="020F0502020204030204" pitchFamily="34" charset="0"/>
                              <a:cs typeface="Times New Roman" panose="02020603050405020304" pitchFamily="18" charset="0"/>
                            </a:rPr>
                            <a:t> = molar mass g</a:t>
                          </a:r>
                          <a:endParaRPr lang="en-US"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smtClean="0">
                              <a:effectLst/>
                              <a:latin typeface="Times New Roman" panose="02020603050405020304" pitchFamily="18" charset="0"/>
                              <a:ea typeface="Times New Roman" panose="02020603050405020304" pitchFamily="18" charset="0"/>
                            </a:rPr>
                            <a:t>1 Liter</a:t>
                          </a:r>
                          <a:r>
                            <a:rPr lang="en-US" sz="3000" baseline="0" dirty="0" smtClean="0">
                              <a:effectLst/>
                              <a:latin typeface="Times New Roman" panose="02020603050405020304" pitchFamily="18" charset="0"/>
                              <a:ea typeface="Times New Roman" panose="02020603050405020304" pitchFamily="18" charset="0"/>
                            </a:rPr>
                            <a:t> = 1000 mL</a:t>
                          </a:r>
                        </a:p>
                      </a:txBody>
                      <a:tcPr marL="68580" marR="68580" marT="0" marB="0"/>
                    </a:tc>
                  </a:tr>
                  <a:tr h="914400">
                    <a:tc>
                      <a:txBody>
                        <a:bodyPr/>
                        <a:lstStyle/>
                        <a:p>
                          <a:pPr marL="0" marR="0" algn="ctr">
                            <a:lnSpc>
                              <a:spcPct val="200000"/>
                            </a:lnSpc>
                            <a:spcBef>
                              <a:spcPts val="0"/>
                            </a:spcBef>
                            <a:spcAft>
                              <a:spcPts val="0"/>
                            </a:spcAft>
                          </a:pP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200000"/>
                            </a:lnSpc>
                          </a:pPr>
                          <a:r>
                            <a:rPr lang="en-US" sz="3000" dirty="0" smtClean="0">
                              <a:effectLst/>
                              <a:latin typeface="Times New Roman" panose="02020603050405020304" pitchFamily="18" charset="0"/>
                              <a:ea typeface="Times New Roman" panose="02020603050405020304" pitchFamily="18" charset="0"/>
                            </a:rPr>
                            <a:t>1 Kg = 1000 gram</a:t>
                          </a:r>
                          <a:endParaRPr lang="en-US" sz="3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mc:Fallback>
      </mc:AlternateContent>
      <p:sp>
        <p:nvSpPr>
          <p:cNvPr id="4" name="Slide Number Placeholder 3"/>
          <p:cNvSpPr>
            <a:spLocks noGrp="1"/>
          </p:cNvSpPr>
          <p:nvPr>
            <p:ph type="sldNum" sz="quarter" idx="12"/>
          </p:nvPr>
        </p:nvSpPr>
        <p:spPr/>
        <p:txBody>
          <a:bodyPr/>
          <a:lstStyle/>
          <a:p>
            <a:pPr>
              <a:defRPr/>
            </a:pPr>
            <a:fld id="{E492331E-0FBA-4B00-8531-F802C65B3596}" type="slidenum">
              <a:rPr lang="en-US" smtClean="0"/>
              <a:pPr>
                <a:defRPr/>
              </a:pPr>
              <a:t>38</a:t>
            </a:fld>
            <a:endParaRPr lang="en-US"/>
          </a:p>
        </p:txBody>
      </p:sp>
      <p:sp>
        <p:nvSpPr>
          <p:cNvPr id="6" name="TextBox 5"/>
          <p:cNvSpPr txBox="1"/>
          <p:nvPr/>
        </p:nvSpPr>
        <p:spPr>
          <a:xfrm>
            <a:off x="2209800" y="152400"/>
            <a:ext cx="4572000" cy="646331"/>
          </a:xfrm>
          <a:prstGeom prst="rect">
            <a:avLst/>
          </a:prstGeom>
          <a:noFill/>
        </p:spPr>
        <p:txBody>
          <a:bodyPr wrap="square" rtlCol="0">
            <a:spAutoFit/>
          </a:bodyPr>
          <a:lstStyle/>
          <a:p>
            <a:r>
              <a:rPr lang="en-US" sz="3600" dirty="0" smtClean="0"/>
              <a:t>Chemistry Equations </a:t>
            </a:r>
            <a:endParaRPr lang="en-US" sz="3600" dirty="0"/>
          </a:p>
        </p:txBody>
      </p:sp>
    </p:spTree>
    <p:extLst>
      <p:ext uri="{BB962C8B-B14F-4D97-AF65-F5344CB8AC3E}">
        <p14:creationId xmlns:p14="http://schemas.microsoft.com/office/powerpoint/2010/main" val="2834933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9454" cy="576162"/>
          </a:xfrm>
        </p:spPr>
        <p:txBody>
          <a:bodyPr/>
          <a:lstStyle/>
          <a:p>
            <a:pPr algn="ctr"/>
            <a:r>
              <a:rPr lang="en-US" b="1" dirty="0" smtClean="0"/>
              <a:t>Factors that affect rate of dissolving</a:t>
            </a:r>
            <a:endParaRPr lang="en-US" b="1" dirty="0"/>
          </a:p>
        </p:txBody>
      </p:sp>
      <p:sp>
        <p:nvSpPr>
          <p:cNvPr id="3" name="Content Placeholder 2"/>
          <p:cNvSpPr>
            <a:spLocks noGrp="1"/>
          </p:cNvSpPr>
          <p:nvPr>
            <p:ph idx="1"/>
          </p:nvPr>
        </p:nvSpPr>
        <p:spPr>
          <a:xfrm>
            <a:off x="152400" y="1066800"/>
            <a:ext cx="8605502" cy="5638800"/>
          </a:xfrm>
        </p:spPr>
        <p:txBody>
          <a:bodyPr>
            <a:normAutofit fontScale="92500" lnSpcReduction="10000"/>
          </a:bodyPr>
          <a:lstStyle/>
          <a:p>
            <a:r>
              <a:rPr lang="en-US" sz="2600" dirty="0" smtClean="0"/>
              <a:t>Three factors affect the rate that a </a:t>
            </a:r>
            <a:r>
              <a:rPr lang="en-US" sz="2600" b="1" dirty="0" smtClean="0"/>
              <a:t>solid substance </a:t>
            </a:r>
            <a:r>
              <a:rPr lang="en-US" sz="2600" dirty="0" smtClean="0"/>
              <a:t>will dissolve</a:t>
            </a:r>
          </a:p>
          <a:p>
            <a:r>
              <a:rPr lang="en-US" sz="2600" dirty="0" smtClean="0"/>
              <a:t>Agitation, temperature and particle size</a:t>
            </a:r>
          </a:p>
          <a:p>
            <a:pPr lvl="1"/>
            <a:r>
              <a:rPr lang="en-US" sz="2600" dirty="0"/>
              <a:t>Agitation or stirring a solution will make the crystals dissolve more quickly</a:t>
            </a:r>
          </a:p>
          <a:p>
            <a:pPr lvl="1"/>
            <a:r>
              <a:rPr lang="en-US" sz="2600" dirty="0"/>
              <a:t>For solids dissolved in a liquid increasing the temperature will increase the rate at which the substance will dissolve. </a:t>
            </a:r>
          </a:p>
          <a:p>
            <a:pPr lvl="1"/>
            <a:r>
              <a:rPr lang="en-US" sz="2600" dirty="0"/>
              <a:t>Larger particles will dissolve more slowly than smaller particles.  Smaller particles (more surface area) dissolve much quicker</a:t>
            </a:r>
          </a:p>
          <a:p>
            <a:pPr lvl="1"/>
            <a:r>
              <a:rPr lang="en-US" sz="2600" dirty="0"/>
              <a:t>Remember:  crush it, heat it, stir it  </a:t>
            </a:r>
          </a:p>
          <a:p>
            <a:pPr marL="171450" lvl="1">
              <a:spcBef>
                <a:spcPts val="750"/>
              </a:spcBef>
            </a:pPr>
            <a:r>
              <a:rPr lang="en-US" sz="2600" dirty="0"/>
              <a:t>NOTE:  For gasses dissolved in a liquid decreasing the temperature will allow an increase in the amount of gasses that can be dissolved.  Also increasing the pressure will increase the amount of gas that can dissolve in a liquid.  </a:t>
            </a:r>
          </a:p>
          <a:p>
            <a:endParaRPr lang="en-US" dirty="0" smtClean="0"/>
          </a:p>
        </p:txBody>
      </p:sp>
    </p:spTree>
    <p:extLst>
      <p:ext uri="{BB962C8B-B14F-4D97-AF65-F5344CB8AC3E}">
        <p14:creationId xmlns:p14="http://schemas.microsoft.com/office/powerpoint/2010/main" val="61503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9454" cy="576162"/>
          </a:xfrm>
        </p:spPr>
        <p:txBody>
          <a:bodyPr/>
          <a:lstStyle/>
          <a:p>
            <a:pPr algn="ctr"/>
            <a:r>
              <a:rPr lang="en-US" b="1" dirty="0" smtClean="0"/>
              <a:t>Factors that affect rate of dissolving</a:t>
            </a:r>
            <a:endParaRPr lang="en-US" b="1" dirty="0"/>
          </a:p>
        </p:txBody>
      </p:sp>
      <p:sp>
        <p:nvSpPr>
          <p:cNvPr id="3" name="Content Placeholder 2"/>
          <p:cNvSpPr>
            <a:spLocks noGrp="1"/>
          </p:cNvSpPr>
          <p:nvPr>
            <p:ph idx="1"/>
          </p:nvPr>
        </p:nvSpPr>
        <p:spPr>
          <a:xfrm>
            <a:off x="152400" y="1066800"/>
            <a:ext cx="8605502" cy="5638800"/>
          </a:xfrm>
        </p:spPr>
        <p:txBody>
          <a:bodyPr>
            <a:normAutofit/>
          </a:bodyPr>
          <a:lstStyle/>
          <a:p>
            <a:r>
              <a:rPr lang="en-US" sz="2600" dirty="0" smtClean="0"/>
              <a:t>Three factors affect the rate that a </a:t>
            </a:r>
            <a:r>
              <a:rPr lang="en-US" sz="2600" b="1" dirty="0" smtClean="0"/>
              <a:t>Gas substance </a:t>
            </a:r>
            <a:r>
              <a:rPr lang="en-US" sz="2600" dirty="0" smtClean="0"/>
              <a:t>will dissolve</a:t>
            </a:r>
          </a:p>
          <a:p>
            <a:r>
              <a:rPr lang="en-US" sz="2600" dirty="0" smtClean="0"/>
              <a:t>Agitation, pressure and temperature</a:t>
            </a:r>
          </a:p>
          <a:p>
            <a:pPr lvl="1"/>
            <a:r>
              <a:rPr lang="en-US" sz="2400" dirty="0" smtClean="0"/>
              <a:t>gasses </a:t>
            </a:r>
            <a:r>
              <a:rPr lang="en-US" sz="2400" dirty="0"/>
              <a:t>dissolved in a liquid decreasing the temperature will allow an increase in the amount of gasses that can be </a:t>
            </a:r>
            <a:r>
              <a:rPr lang="en-US" sz="2400" dirty="0" smtClean="0"/>
              <a:t>dissolved</a:t>
            </a:r>
            <a:endParaRPr lang="en-US" sz="2200" dirty="0"/>
          </a:p>
          <a:p>
            <a:pPr lvl="1"/>
            <a:r>
              <a:rPr lang="en-US" sz="2600" dirty="0" smtClean="0"/>
              <a:t>Also </a:t>
            </a:r>
            <a:r>
              <a:rPr lang="en-US" sz="2600" dirty="0"/>
              <a:t>increasing the pressure will increase the amount of gas that can dissolve in a liquid.  </a:t>
            </a:r>
            <a:endParaRPr lang="en-US" sz="2600" dirty="0" smtClean="0"/>
          </a:p>
          <a:p>
            <a:pPr lvl="1"/>
            <a:r>
              <a:rPr lang="en-US" sz="2600" dirty="0" smtClean="0"/>
              <a:t>NOT agitating (no stirring or shaking) will increase the amount of gas a liquid can hold.  </a:t>
            </a:r>
            <a:endParaRPr lang="en-US" sz="2600" dirty="0"/>
          </a:p>
          <a:p>
            <a:endParaRPr lang="en-US" dirty="0" smtClean="0"/>
          </a:p>
        </p:txBody>
      </p:sp>
    </p:spTree>
    <p:extLst>
      <p:ext uri="{BB962C8B-B14F-4D97-AF65-F5344CB8AC3E}">
        <p14:creationId xmlns:p14="http://schemas.microsoft.com/office/powerpoint/2010/main" val="383069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344" y="372737"/>
            <a:ext cx="7886700" cy="576162"/>
          </a:xfrm>
        </p:spPr>
        <p:txBody>
          <a:bodyPr/>
          <a:lstStyle/>
          <a:p>
            <a:pPr algn="ctr"/>
            <a:r>
              <a:rPr lang="en-US" b="1" dirty="0" smtClean="0"/>
              <a:t>HONORS -- Solubility</a:t>
            </a:r>
            <a:endParaRPr lang="en-US" b="1" dirty="0"/>
          </a:p>
        </p:txBody>
      </p:sp>
      <p:sp>
        <p:nvSpPr>
          <p:cNvPr id="3" name="Content Placeholder 2"/>
          <p:cNvSpPr>
            <a:spLocks noGrp="1"/>
          </p:cNvSpPr>
          <p:nvPr>
            <p:ph idx="1"/>
          </p:nvPr>
        </p:nvSpPr>
        <p:spPr>
          <a:xfrm>
            <a:off x="251943" y="1231487"/>
            <a:ext cx="8605502" cy="789253"/>
          </a:xfrm>
        </p:spPr>
        <p:txBody>
          <a:bodyPr>
            <a:normAutofit fontScale="85000" lnSpcReduction="20000"/>
          </a:bodyPr>
          <a:lstStyle/>
          <a:p>
            <a:r>
              <a:rPr lang="en-US" dirty="0" smtClean="0"/>
              <a:t>You can predict the formation of a precipitate by using the general rules for solubility of ionic compounds</a:t>
            </a:r>
          </a:p>
        </p:txBody>
      </p:sp>
      <p:pic>
        <p:nvPicPr>
          <p:cNvPr id="7" name="Picture 6"/>
          <p:cNvPicPr>
            <a:picLocks noChangeAspect="1"/>
          </p:cNvPicPr>
          <p:nvPr/>
        </p:nvPicPr>
        <p:blipFill>
          <a:blip r:embed="rId2"/>
          <a:stretch>
            <a:fillRect/>
          </a:stretch>
        </p:blipFill>
        <p:spPr>
          <a:xfrm>
            <a:off x="3192331" y="2387877"/>
            <a:ext cx="5873836" cy="3429977"/>
          </a:xfrm>
          <a:prstGeom prst="rect">
            <a:avLst/>
          </a:prstGeom>
        </p:spPr>
      </p:pic>
      <p:sp>
        <p:nvSpPr>
          <p:cNvPr id="8" name="TextBox 7"/>
          <p:cNvSpPr txBox="1"/>
          <p:nvPr/>
        </p:nvSpPr>
        <p:spPr>
          <a:xfrm>
            <a:off x="0" y="2472427"/>
            <a:ext cx="3110948" cy="3277820"/>
          </a:xfrm>
          <a:prstGeom prst="rect">
            <a:avLst/>
          </a:prstGeom>
          <a:noFill/>
        </p:spPr>
        <p:txBody>
          <a:bodyPr wrap="square" rtlCol="0">
            <a:spAutoFit/>
          </a:bodyPr>
          <a:lstStyle/>
          <a:p>
            <a:pPr marL="214313" indent="-214313">
              <a:buFont typeface="Arial" panose="020B0604020202020204" pitchFamily="34" charset="0"/>
              <a:buChar char="•"/>
            </a:pPr>
            <a:r>
              <a:rPr lang="en-US" sz="2100" dirty="0"/>
              <a:t>Soluble substances will NOT form a precipitate and will remain as ions in solution</a:t>
            </a:r>
          </a:p>
          <a:p>
            <a:pPr marL="214313" indent="-214313">
              <a:buFont typeface="Arial" panose="020B0604020202020204" pitchFamily="34" charset="0"/>
              <a:buChar char="•"/>
            </a:pPr>
            <a:r>
              <a:rPr lang="en-US" sz="2100" dirty="0"/>
              <a:t>Insoluble substances WILL form a precipitate (a solid product)</a:t>
            </a:r>
          </a:p>
          <a:p>
            <a:endParaRPr lang="en-US" dirty="0"/>
          </a:p>
        </p:txBody>
      </p:sp>
    </p:spTree>
    <p:extLst>
      <p:ext uri="{BB962C8B-B14F-4D97-AF65-F5344CB8AC3E}">
        <p14:creationId xmlns:p14="http://schemas.microsoft.com/office/powerpoint/2010/main" val="399220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8165" y="937911"/>
            <a:ext cx="3268889" cy="576162"/>
          </a:xfrm>
        </p:spPr>
        <p:txBody>
          <a:bodyPr/>
          <a:lstStyle/>
          <a:p>
            <a:pPr algn="ctr"/>
            <a:r>
              <a:rPr lang="en-US" b="1" dirty="0" smtClean="0"/>
              <a:t>Solubility</a:t>
            </a:r>
            <a:endParaRPr lang="en-US" b="1" dirty="0"/>
          </a:p>
        </p:txBody>
      </p:sp>
      <p:pic>
        <p:nvPicPr>
          <p:cNvPr id="7" name="Picture 6"/>
          <p:cNvPicPr>
            <a:picLocks noChangeAspect="1"/>
          </p:cNvPicPr>
          <p:nvPr/>
        </p:nvPicPr>
        <p:blipFill>
          <a:blip r:embed="rId2"/>
          <a:stretch>
            <a:fillRect/>
          </a:stretch>
        </p:blipFill>
        <p:spPr>
          <a:xfrm>
            <a:off x="3591345" y="3499814"/>
            <a:ext cx="5526331" cy="3227055"/>
          </a:xfrm>
          <a:prstGeom prst="rect">
            <a:avLst/>
          </a:prstGeom>
        </p:spPr>
      </p:pic>
      <p:sp>
        <p:nvSpPr>
          <p:cNvPr id="8" name="TextBox 7"/>
          <p:cNvSpPr txBox="1"/>
          <p:nvPr/>
        </p:nvSpPr>
        <p:spPr>
          <a:xfrm>
            <a:off x="152400" y="337214"/>
            <a:ext cx="3786809" cy="4893647"/>
          </a:xfrm>
          <a:prstGeom prst="rect">
            <a:avLst/>
          </a:prstGeom>
          <a:noFill/>
        </p:spPr>
        <p:txBody>
          <a:bodyPr wrap="square" rtlCol="0">
            <a:spAutoFit/>
          </a:bodyPr>
          <a:lstStyle/>
          <a:p>
            <a:pPr marL="214313" indent="-214313">
              <a:buFont typeface="Arial" panose="020B0604020202020204" pitchFamily="34" charset="0"/>
              <a:buChar char="•"/>
            </a:pPr>
            <a:r>
              <a:rPr lang="en-US" sz="1950" dirty="0"/>
              <a:t>Identify as Soluble or Insoluble</a:t>
            </a:r>
          </a:p>
          <a:p>
            <a:pPr marL="385763" indent="-385763">
              <a:lnSpc>
                <a:spcPct val="150000"/>
              </a:lnSpc>
              <a:buFont typeface="+mj-lt"/>
              <a:buAutoNum type="arabicPeriod"/>
            </a:pPr>
            <a:r>
              <a:rPr lang="en-US" sz="1950" dirty="0"/>
              <a:t>Cs</a:t>
            </a:r>
            <a:r>
              <a:rPr lang="en-US" sz="1950" baseline="-25000" dirty="0"/>
              <a:t>3</a:t>
            </a:r>
            <a:r>
              <a:rPr lang="en-US" sz="1950" dirty="0"/>
              <a:t>PO</a:t>
            </a:r>
            <a:r>
              <a:rPr lang="en-US" sz="1950" baseline="-25000" dirty="0"/>
              <a:t>4</a:t>
            </a:r>
          </a:p>
          <a:p>
            <a:pPr marL="385763" indent="-385763">
              <a:lnSpc>
                <a:spcPct val="150000"/>
              </a:lnSpc>
              <a:buFont typeface="+mj-lt"/>
              <a:buAutoNum type="arabicPeriod"/>
            </a:pPr>
            <a:r>
              <a:rPr lang="en-US" sz="1950" dirty="0" err="1"/>
              <a:t>AgCl</a:t>
            </a:r>
            <a:endParaRPr lang="en-US" sz="1950" dirty="0"/>
          </a:p>
          <a:p>
            <a:pPr marL="385763" indent="-385763">
              <a:lnSpc>
                <a:spcPct val="150000"/>
              </a:lnSpc>
              <a:buFont typeface="+mj-lt"/>
              <a:buAutoNum type="arabicPeriod"/>
            </a:pPr>
            <a:r>
              <a:rPr lang="en-US" sz="1950" dirty="0" err="1"/>
              <a:t>Sr</a:t>
            </a:r>
            <a:r>
              <a:rPr lang="en-US" sz="1950" dirty="0"/>
              <a:t>(OH)</a:t>
            </a:r>
            <a:r>
              <a:rPr lang="en-US" sz="1950" baseline="-25000" dirty="0"/>
              <a:t>2</a:t>
            </a:r>
          </a:p>
          <a:p>
            <a:pPr marL="385763" indent="-385763">
              <a:lnSpc>
                <a:spcPct val="150000"/>
              </a:lnSpc>
              <a:buFont typeface="+mj-lt"/>
              <a:buAutoNum type="arabicPeriod"/>
            </a:pPr>
            <a:r>
              <a:rPr lang="en-US" sz="1950" dirty="0"/>
              <a:t>(NH</a:t>
            </a:r>
            <a:r>
              <a:rPr lang="en-US" sz="1950" baseline="-25000" dirty="0"/>
              <a:t>4</a:t>
            </a:r>
            <a:r>
              <a:rPr lang="en-US" sz="1950" dirty="0"/>
              <a:t>)</a:t>
            </a:r>
            <a:r>
              <a:rPr lang="en-US" sz="1950" baseline="-25000" dirty="0"/>
              <a:t>2</a:t>
            </a:r>
            <a:r>
              <a:rPr lang="en-US" sz="1950" dirty="0"/>
              <a:t>S</a:t>
            </a:r>
          </a:p>
          <a:p>
            <a:pPr marL="385763" indent="-385763">
              <a:lnSpc>
                <a:spcPct val="150000"/>
              </a:lnSpc>
              <a:buFont typeface="+mj-lt"/>
              <a:buAutoNum type="arabicPeriod"/>
            </a:pPr>
            <a:r>
              <a:rPr lang="en-US" sz="1950" dirty="0"/>
              <a:t>Al</a:t>
            </a:r>
            <a:r>
              <a:rPr lang="en-US" sz="1950" baseline="-25000" dirty="0"/>
              <a:t>2</a:t>
            </a:r>
            <a:r>
              <a:rPr lang="en-US" sz="1950" dirty="0"/>
              <a:t>S</a:t>
            </a:r>
            <a:r>
              <a:rPr lang="en-US" sz="1950" baseline="-25000" dirty="0"/>
              <a:t>3</a:t>
            </a:r>
          </a:p>
          <a:p>
            <a:pPr marL="385763" indent="-385763">
              <a:lnSpc>
                <a:spcPct val="150000"/>
              </a:lnSpc>
              <a:buFont typeface="+mj-lt"/>
              <a:buAutoNum type="arabicPeriod"/>
            </a:pPr>
            <a:r>
              <a:rPr lang="en-US" sz="1950" dirty="0"/>
              <a:t>PbBr</a:t>
            </a:r>
            <a:r>
              <a:rPr lang="en-US" sz="1950" baseline="-25000" dirty="0"/>
              <a:t>2</a:t>
            </a:r>
          </a:p>
          <a:p>
            <a:pPr marL="385763" indent="-385763">
              <a:lnSpc>
                <a:spcPct val="150000"/>
              </a:lnSpc>
              <a:buFont typeface="+mj-lt"/>
              <a:buAutoNum type="arabicPeriod"/>
            </a:pPr>
            <a:r>
              <a:rPr lang="en-US" sz="1950" dirty="0"/>
              <a:t>Al(NO</a:t>
            </a:r>
            <a:r>
              <a:rPr lang="en-US" sz="1950" baseline="-25000" dirty="0"/>
              <a:t>3</a:t>
            </a:r>
            <a:r>
              <a:rPr lang="en-US" sz="1950" dirty="0"/>
              <a:t>)</a:t>
            </a:r>
            <a:r>
              <a:rPr lang="en-US" sz="1950" baseline="-25000" dirty="0"/>
              <a:t>3</a:t>
            </a:r>
          </a:p>
          <a:p>
            <a:pPr marL="385763" indent="-385763">
              <a:lnSpc>
                <a:spcPct val="150000"/>
              </a:lnSpc>
              <a:buFont typeface="+mj-lt"/>
              <a:buAutoNum type="arabicPeriod"/>
            </a:pPr>
            <a:r>
              <a:rPr lang="en-US" sz="1950" dirty="0"/>
              <a:t>Ca(OH)</a:t>
            </a:r>
            <a:r>
              <a:rPr lang="en-US" sz="1950" baseline="-25000" dirty="0"/>
              <a:t>2</a:t>
            </a:r>
          </a:p>
          <a:p>
            <a:pPr marL="385763" indent="-385763">
              <a:lnSpc>
                <a:spcPct val="150000"/>
              </a:lnSpc>
              <a:buFont typeface="+mj-lt"/>
              <a:buAutoNum type="arabicPeriod"/>
            </a:pPr>
            <a:r>
              <a:rPr lang="en-US" sz="1950" dirty="0"/>
              <a:t>ZnC</a:t>
            </a:r>
            <a:r>
              <a:rPr lang="en-US" sz="1950" baseline="-25000" dirty="0"/>
              <a:t>2</a:t>
            </a:r>
            <a:r>
              <a:rPr lang="en-US" sz="1950" dirty="0"/>
              <a:t>H</a:t>
            </a:r>
            <a:r>
              <a:rPr lang="en-US" sz="1950" baseline="-25000" dirty="0"/>
              <a:t>3</a:t>
            </a:r>
            <a:r>
              <a:rPr lang="en-US" sz="1950" dirty="0"/>
              <a:t>O</a:t>
            </a:r>
            <a:r>
              <a:rPr lang="en-US" sz="1950" baseline="-25000" dirty="0"/>
              <a:t>2</a:t>
            </a:r>
          </a:p>
          <a:p>
            <a:pPr marL="385763" indent="-385763">
              <a:lnSpc>
                <a:spcPct val="150000"/>
              </a:lnSpc>
              <a:buFont typeface="+mj-lt"/>
              <a:buAutoNum type="arabicPeriod"/>
            </a:pPr>
            <a:r>
              <a:rPr lang="en-US" sz="1950" dirty="0"/>
              <a:t>MgCO</a:t>
            </a:r>
            <a:r>
              <a:rPr lang="en-US" sz="1950" baseline="-25000" dirty="0"/>
              <a:t>3</a:t>
            </a:r>
          </a:p>
        </p:txBody>
      </p:sp>
      <p:sp>
        <p:nvSpPr>
          <p:cNvPr id="5" name="TextBox 4"/>
          <p:cNvSpPr txBox="1"/>
          <p:nvPr/>
        </p:nvSpPr>
        <p:spPr>
          <a:xfrm>
            <a:off x="1772384" y="615108"/>
            <a:ext cx="3790215" cy="4593565"/>
          </a:xfrm>
          <a:prstGeom prst="rect">
            <a:avLst/>
          </a:prstGeom>
          <a:noFill/>
        </p:spPr>
        <p:txBody>
          <a:bodyPr wrap="square" rtlCol="0">
            <a:spAutoFit/>
          </a:bodyPr>
          <a:lstStyle/>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Soluble (is an exception)</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Insoluble (is an exception)</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Soluble (is an exception)</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Soluble (all ammonia)</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Insoluble</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Insoluble (is an exception)</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Soluble</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Insoluble </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Soluble</a:t>
            </a:r>
          </a:p>
          <a:p>
            <a:pPr marL="457200" indent="-457200">
              <a:lnSpc>
                <a:spcPct val="150000"/>
              </a:lnSpc>
              <a:buFont typeface="+mj-lt"/>
              <a:buAutoNum type="arabicPeriod"/>
            </a:pPr>
            <a:r>
              <a:rPr lang="en-US" sz="1950" dirty="0" smtClean="0">
                <a:latin typeface="Arial" panose="020B0604020202020204" pitchFamily="34" charset="0"/>
                <a:cs typeface="Arial" panose="020B0604020202020204" pitchFamily="34" charset="0"/>
              </a:rPr>
              <a:t>Insoluble </a:t>
            </a:r>
            <a:endParaRPr lang="en-US" sz="19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32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06382" y="4380517"/>
            <a:ext cx="755374" cy="328577"/>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0000"/>
                </a:solidFill>
              </a:ln>
              <a:noFill/>
            </a:endParaRPr>
          </a:p>
        </p:txBody>
      </p:sp>
      <p:sp>
        <p:nvSpPr>
          <p:cNvPr id="9" name="Rectangle 8"/>
          <p:cNvSpPr/>
          <p:nvPr/>
        </p:nvSpPr>
        <p:spPr>
          <a:xfrm>
            <a:off x="3988076" y="3503060"/>
            <a:ext cx="755374" cy="328577"/>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0000"/>
                </a:solidFill>
              </a:ln>
              <a:noFill/>
            </a:endParaRPr>
          </a:p>
        </p:txBody>
      </p:sp>
      <p:sp>
        <p:nvSpPr>
          <p:cNvPr id="4" name="Rectangle 3"/>
          <p:cNvSpPr/>
          <p:nvPr/>
        </p:nvSpPr>
        <p:spPr>
          <a:xfrm>
            <a:off x="3350570" y="2622463"/>
            <a:ext cx="834888" cy="326302"/>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0000"/>
                </a:solidFill>
              </a:ln>
              <a:noFill/>
            </a:endParaRPr>
          </a:p>
        </p:txBody>
      </p:sp>
      <p:sp>
        <p:nvSpPr>
          <p:cNvPr id="2" name="Title 1"/>
          <p:cNvSpPr>
            <a:spLocks noGrp="1"/>
          </p:cNvSpPr>
          <p:nvPr>
            <p:ph type="title"/>
          </p:nvPr>
        </p:nvSpPr>
        <p:spPr>
          <a:xfrm>
            <a:off x="400050" y="181756"/>
            <a:ext cx="7886700" cy="576162"/>
          </a:xfrm>
        </p:spPr>
        <p:txBody>
          <a:bodyPr/>
          <a:lstStyle/>
          <a:p>
            <a:pPr algn="ctr"/>
            <a:r>
              <a:rPr lang="en-US" b="1" dirty="0" smtClean="0"/>
              <a:t>Solubility</a:t>
            </a:r>
            <a:endParaRPr lang="en-US" b="1" dirty="0"/>
          </a:p>
        </p:txBody>
      </p:sp>
      <p:pic>
        <p:nvPicPr>
          <p:cNvPr id="7" name="Picture 6"/>
          <p:cNvPicPr>
            <a:picLocks noChangeAspect="1"/>
          </p:cNvPicPr>
          <p:nvPr/>
        </p:nvPicPr>
        <p:blipFill>
          <a:blip r:embed="rId2"/>
          <a:stretch>
            <a:fillRect/>
          </a:stretch>
        </p:blipFill>
        <p:spPr>
          <a:xfrm>
            <a:off x="4797878" y="4320119"/>
            <a:ext cx="4346121" cy="2537881"/>
          </a:xfrm>
          <a:prstGeom prst="rect">
            <a:avLst/>
          </a:prstGeom>
        </p:spPr>
      </p:pic>
      <p:sp>
        <p:nvSpPr>
          <p:cNvPr id="8" name="TextBox 7"/>
          <p:cNvSpPr txBox="1"/>
          <p:nvPr/>
        </p:nvSpPr>
        <p:spPr>
          <a:xfrm>
            <a:off x="174476" y="690590"/>
            <a:ext cx="8969523" cy="1592744"/>
          </a:xfrm>
          <a:prstGeom prst="rect">
            <a:avLst/>
          </a:prstGeom>
          <a:noFill/>
        </p:spPr>
        <p:txBody>
          <a:bodyPr wrap="square" rtlCol="0">
            <a:spAutoFit/>
          </a:bodyPr>
          <a:lstStyle/>
          <a:p>
            <a:pPr marL="214313" indent="-214313">
              <a:buFont typeface="Arial" panose="020B0604020202020204" pitchFamily="34" charset="0"/>
              <a:buChar char="•"/>
            </a:pPr>
            <a:r>
              <a:rPr lang="en-US" sz="1950" dirty="0"/>
              <a:t>Predicting precipitate from double replacement reaction</a:t>
            </a:r>
          </a:p>
          <a:p>
            <a:pPr marL="385763" indent="-385763">
              <a:buFont typeface="+mj-lt"/>
              <a:buAutoNum type="arabicPeriod"/>
            </a:pPr>
            <a:r>
              <a:rPr lang="en-US" sz="1950" dirty="0"/>
              <a:t>Predict products based on a balance of charge and an exchange of ions between reactants  [ AB + CD → AD  +CB ]</a:t>
            </a:r>
          </a:p>
          <a:p>
            <a:pPr marL="385763" indent="-385763">
              <a:buFont typeface="+mj-lt"/>
              <a:buAutoNum type="arabicPeriod"/>
            </a:pPr>
            <a:r>
              <a:rPr lang="en-US" sz="1950" dirty="0"/>
              <a:t>Check solubility rules to determine if product are soluble</a:t>
            </a:r>
          </a:p>
          <a:p>
            <a:r>
              <a:rPr lang="en-US" sz="1950" dirty="0"/>
              <a:t>Example:  Identify the precipitate formed when the following solutions are mixed</a:t>
            </a:r>
          </a:p>
        </p:txBody>
      </p:sp>
      <p:sp>
        <p:nvSpPr>
          <p:cNvPr id="3" name="TextBox 2"/>
          <p:cNvSpPr txBox="1"/>
          <p:nvPr/>
        </p:nvSpPr>
        <p:spPr>
          <a:xfrm>
            <a:off x="174476" y="2505601"/>
            <a:ext cx="2486981" cy="2469907"/>
          </a:xfrm>
          <a:prstGeom prst="rect">
            <a:avLst/>
          </a:prstGeom>
          <a:noFill/>
        </p:spPr>
        <p:txBody>
          <a:bodyPr wrap="square" rtlCol="0">
            <a:spAutoFit/>
          </a:bodyPr>
          <a:lstStyle/>
          <a:p>
            <a:r>
              <a:rPr lang="en-US" sz="1950" dirty="0"/>
              <a:t>H</a:t>
            </a:r>
            <a:r>
              <a:rPr lang="en-US" sz="1950" baseline="-25000" dirty="0"/>
              <a:t>2</a:t>
            </a:r>
            <a:r>
              <a:rPr lang="en-US" sz="1950" dirty="0"/>
              <a:t>SO</a:t>
            </a:r>
            <a:r>
              <a:rPr lang="en-US" sz="1950" baseline="-25000" dirty="0"/>
              <a:t>4</a:t>
            </a:r>
            <a:r>
              <a:rPr lang="en-US" sz="1950" dirty="0"/>
              <a:t> + BaCl</a:t>
            </a:r>
            <a:r>
              <a:rPr lang="en-US" sz="1950" baseline="-25000" dirty="0"/>
              <a:t>2</a:t>
            </a:r>
            <a:r>
              <a:rPr lang="en-US" sz="1950" dirty="0"/>
              <a:t>      →</a:t>
            </a:r>
          </a:p>
          <a:p>
            <a:endParaRPr lang="en-US" sz="1950" dirty="0"/>
          </a:p>
          <a:p>
            <a:endParaRPr lang="en-US" sz="1950" dirty="0"/>
          </a:p>
          <a:p>
            <a:r>
              <a:rPr lang="en-US" sz="1950" dirty="0"/>
              <a:t>CaCl</a:t>
            </a:r>
            <a:r>
              <a:rPr lang="en-US" sz="1950" baseline="-25000" dirty="0"/>
              <a:t>2</a:t>
            </a:r>
            <a:r>
              <a:rPr lang="en-US" sz="1950" dirty="0"/>
              <a:t> + </a:t>
            </a:r>
            <a:r>
              <a:rPr lang="en-US" sz="1950" dirty="0" err="1"/>
              <a:t>Pb</a:t>
            </a:r>
            <a:r>
              <a:rPr lang="en-US" sz="1950" dirty="0"/>
              <a:t>(NO</a:t>
            </a:r>
            <a:r>
              <a:rPr lang="en-US" sz="1950" baseline="-25000" dirty="0"/>
              <a:t>3</a:t>
            </a:r>
            <a:r>
              <a:rPr lang="en-US" sz="1950" dirty="0"/>
              <a:t>)</a:t>
            </a:r>
            <a:r>
              <a:rPr lang="en-US" sz="1950" baseline="-25000" dirty="0"/>
              <a:t>2 </a:t>
            </a:r>
            <a:r>
              <a:rPr lang="en-US" sz="1950" dirty="0"/>
              <a:t>→</a:t>
            </a:r>
            <a:endParaRPr lang="en-US" sz="1950" baseline="-25000" dirty="0"/>
          </a:p>
          <a:p>
            <a:endParaRPr lang="en-US" sz="1950" dirty="0"/>
          </a:p>
          <a:p>
            <a:endParaRPr lang="en-US" sz="1950" dirty="0"/>
          </a:p>
          <a:p>
            <a:r>
              <a:rPr lang="en-US" sz="1950" dirty="0"/>
              <a:t>Na</a:t>
            </a:r>
            <a:r>
              <a:rPr lang="en-US" sz="1950" baseline="-25000" dirty="0"/>
              <a:t>3</a:t>
            </a:r>
            <a:r>
              <a:rPr lang="en-US" sz="1950" dirty="0"/>
              <a:t>PO</a:t>
            </a:r>
            <a:r>
              <a:rPr lang="en-US" sz="1950" baseline="-25000" dirty="0"/>
              <a:t>4</a:t>
            </a:r>
            <a:r>
              <a:rPr lang="en-US" sz="1950" dirty="0"/>
              <a:t> + CrCl</a:t>
            </a:r>
            <a:r>
              <a:rPr lang="en-US" sz="1950" baseline="-25000" dirty="0"/>
              <a:t>3     </a:t>
            </a:r>
            <a:r>
              <a:rPr lang="en-US" sz="1950" dirty="0"/>
              <a:t>→</a:t>
            </a:r>
            <a:endParaRPr lang="en-US" sz="1950" baseline="-25000" dirty="0"/>
          </a:p>
          <a:p>
            <a:endParaRPr lang="en-US" dirty="0"/>
          </a:p>
        </p:txBody>
      </p:sp>
      <p:sp>
        <p:nvSpPr>
          <p:cNvPr id="6" name="TextBox 5"/>
          <p:cNvSpPr txBox="1"/>
          <p:nvPr/>
        </p:nvSpPr>
        <p:spPr>
          <a:xfrm>
            <a:off x="2580288" y="2273098"/>
            <a:ext cx="2519570" cy="2769989"/>
          </a:xfrm>
          <a:prstGeom prst="rect">
            <a:avLst/>
          </a:prstGeom>
          <a:noFill/>
        </p:spPr>
        <p:txBody>
          <a:bodyPr wrap="square" rtlCol="0">
            <a:spAutoFit/>
          </a:bodyPr>
          <a:lstStyle/>
          <a:p>
            <a:r>
              <a:rPr lang="en-US" sz="1950" dirty="0"/>
              <a:t>H</a:t>
            </a:r>
            <a:r>
              <a:rPr lang="en-US" sz="1950" baseline="30000" dirty="0"/>
              <a:t>+1</a:t>
            </a:r>
            <a:r>
              <a:rPr lang="en-US" sz="1950" dirty="0"/>
              <a:t>  Cl</a:t>
            </a:r>
            <a:r>
              <a:rPr lang="en-US" sz="1950" baseline="30000" dirty="0"/>
              <a:t>-1</a:t>
            </a:r>
            <a:r>
              <a:rPr lang="en-US" sz="1950" dirty="0"/>
              <a:t>   Ba</a:t>
            </a:r>
            <a:r>
              <a:rPr lang="en-US" sz="1950" baseline="30000" dirty="0"/>
              <a:t>+2 </a:t>
            </a:r>
            <a:r>
              <a:rPr lang="en-US" sz="1950" dirty="0"/>
              <a:t> SO</a:t>
            </a:r>
            <a:r>
              <a:rPr lang="en-US" sz="1950" baseline="-25000" dirty="0"/>
              <a:t>4</a:t>
            </a:r>
            <a:r>
              <a:rPr lang="en-US" sz="1950" baseline="30000" dirty="0"/>
              <a:t>-2</a:t>
            </a:r>
          </a:p>
          <a:p>
            <a:r>
              <a:rPr lang="en-US" sz="1950" dirty="0" err="1"/>
              <a:t>HCl</a:t>
            </a:r>
            <a:r>
              <a:rPr lang="en-US" sz="1950" dirty="0"/>
              <a:t> + BaSO</a:t>
            </a:r>
            <a:r>
              <a:rPr lang="en-US" sz="1950" baseline="-25000" dirty="0"/>
              <a:t>4</a:t>
            </a:r>
            <a:endParaRPr lang="en-US" sz="1950" dirty="0"/>
          </a:p>
          <a:p>
            <a:endParaRPr lang="en-US" sz="1950" dirty="0"/>
          </a:p>
          <a:p>
            <a:r>
              <a:rPr lang="en-US" sz="1950" dirty="0"/>
              <a:t>Ca</a:t>
            </a:r>
            <a:r>
              <a:rPr lang="en-US" sz="1950" baseline="30000" dirty="0"/>
              <a:t>+2</a:t>
            </a:r>
            <a:r>
              <a:rPr lang="en-US" sz="1950" dirty="0"/>
              <a:t> NO</a:t>
            </a:r>
            <a:r>
              <a:rPr lang="en-US" sz="1950" baseline="-25000" dirty="0"/>
              <a:t>3</a:t>
            </a:r>
            <a:r>
              <a:rPr lang="en-US" sz="1950" baseline="30000" dirty="0"/>
              <a:t>-1</a:t>
            </a:r>
            <a:r>
              <a:rPr lang="en-US" sz="1950" dirty="0"/>
              <a:t>  Pb</a:t>
            </a:r>
            <a:r>
              <a:rPr lang="en-US" sz="1950" baseline="30000" dirty="0"/>
              <a:t>+2</a:t>
            </a:r>
            <a:r>
              <a:rPr lang="en-US" sz="1950" dirty="0"/>
              <a:t> Cl</a:t>
            </a:r>
            <a:r>
              <a:rPr lang="en-US" sz="1950" baseline="30000" dirty="0"/>
              <a:t>-1</a:t>
            </a:r>
          </a:p>
          <a:p>
            <a:r>
              <a:rPr lang="en-US" sz="1950" dirty="0"/>
              <a:t>Ca(NO</a:t>
            </a:r>
            <a:r>
              <a:rPr lang="en-US" sz="1950" baseline="-25000" dirty="0"/>
              <a:t>3</a:t>
            </a:r>
            <a:r>
              <a:rPr lang="en-US" sz="1950" dirty="0"/>
              <a:t>) </a:t>
            </a:r>
            <a:r>
              <a:rPr lang="en-US" sz="1950" baseline="-25000" dirty="0"/>
              <a:t>2</a:t>
            </a:r>
            <a:r>
              <a:rPr lang="en-US" sz="1950" dirty="0"/>
              <a:t> + PbCl</a:t>
            </a:r>
            <a:r>
              <a:rPr lang="en-US" sz="1950" baseline="-25000" dirty="0"/>
              <a:t>2 </a:t>
            </a:r>
          </a:p>
          <a:p>
            <a:endParaRPr lang="en-US" sz="1950" dirty="0"/>
          </a:p>
          <a:p>
            <a:r>
              <a:rPr lang="en-US" sz="1950" dirty="0"/>
              <a:t>Na</a:t>
            </a:r>
            <a:r>
              <a:rPr lang="en-US" sz="1950" baseline="30000" dirty="0"/>
              <a:t>+1</a:t>
            </a:r>
            <a:r>
              <a:rPr lang="en-US" sz="1950" dirty="0"/>
              <a:t> Cl</a:t>
            </a:r>
            <a:r>
              <a:rPr lang="en-US" sz="1950" baseline="30000" dirty="0"/>
              <a:t>-1</a:t>
            </a:r>
            <a:r>
              <a:rPr lang="en-US" sz="1950" dirty="0"/>
              <a:t>  Cr+</a:t>
            </a:r>
            <a:r>
              <a:rPr lang="en-US" sz="1950" baseline="30000" dirty="0"/>
              <a:t>3</a:t>
            </a:r>
            <a:r>
              <a:rPr lang="en-US" sz="1950" dirty="0"/>
              <a:t> PO</a:t>
            </a:r>
            <a:r>
              <a:rPr lang="en-US" sz="1950" baseline="-25000" dirty="0"/>
              <a:t>4</a:t>
            </a:r>
            <a:r>
              <a:rPr lang="en-US" sz="1950" baseline="30000" dirty="0"/>
              <a:t>-3</a:t>
            </a:r>
          </a:p>
          <a:p>
            <a:r>
              <a:rPr lang="en-US" sz="1950" dirty="0" err="1"/>
              <a:t>NaCl</a:t>
            </a:r>
            <a:r>
              <a:rPr lang="en-US" sz="1950" dirty="0"/>
              <a:t> + CrPO</a:t>
            </a:r>
            <a:r>
              <a:rPr lang="en-US" sz="1950" baseline="-25000" dirty="0"/>
              <a:t>4     </a:t>
            </a:r>
          </a:p>
          <a:p>
            <a:endParaRPr lang="en-US" dirty="0"/>
          </a:p>
        </p:txBody>
      </p:sp>
    </p:spTree>
    <p:extLst>
      <p:ext uri="{BB962C8B-B14F-4D97-AF65-F5344CB8AC3E}">
        <p14:creationId xmlns:p14="http://schemas.microsoft.com/office/powerpoint/2010/main" val="195012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63" y="228600"/>
            <a:ext cx="7886700" cy="576162"/>
          </a:xfrm>
        </p:spPr>
        <p:txBody>
          <a:bodyPr/>
          <a:lstStyle/>
          <a:p>
            <a:pPr algn="ctr"/>
            <a:r>
              <a:rPr lang="en-US" b="1" dirty="0" smtClean="0"/>
              <a:t>Solubility Curve and Table </a:t>
            </a:r>
            <a:endParaRPr lang="en-US" b="1" dirty="0"/>
          </a:p>
        </p:txBody>
      </p:sp>
      <p:sp>
        <p:nvSpPr>
          <p:cNvPr id="3" name="Content Placeholder 2"/>
          <p:cNvSpPr>
            <a:spLocks noGrp="1"/>
          </p:cNvSpPr>
          <p:nvPr>
            <p:ph idx="1"/>
          </p:nvPr>
        </p:nvSpPr>
        <p:spPr>
          <a:xfrm>
            <a:off x="226445" y="930438"/>
            <a:ext cx="8462736" cy="2603993"/>
          </a:xfrm>
        </p:spPr>
        <p:txBody>
          <a:bodyPr>
            <a:normAutofit fontScale="85000" lnSpcReduction="20000"/>
          </a:bodyPr>
          <a:lstStyle/>
          <a:p>
            <a:r>
              <a:rPr lang="en-US" dirty="0"/>
              <a:t>A solubility graph like the one shown above is a graph where the lines graphed are representative of the solubility of various compounds. </a:t>
            </a:r>
            <a:endParaRPr lang="en-US" dirty="0" smtClean="0"/>
          </a:p>
          <a:p>
            <a:r>
              <a:rPr lang="en-US" dirty="0" smtClean="0"/>
              <a:t>can </a:t>
            </a:r>
            <a:r>
              <a:rPr lang="en-US" dirty="0"/>
              <a:t>use these graphs to find the solubility of an element at certain temperatures in one hundred grams of water. </a:t>
            </a:r>
            <a:endParaRPr lang="en-US" dirty="0" smtClean="0"/>
          </a:p>
          <a:p>
            <a:r>
              <a:rPr lang="en-US" dirty="0" smtClean="0"/>
              <a:t>can </a:t>
            </a:r>
            <a:r>
              <a:rPr lang="en-US" dirty="0"/>
              <a:t>also use it to </a:t>
            </a:r>
            <a:r>
              <a:rPr lang="en-US" dirty="0" smtClean="0"/>
              <a:t>determine if a solution </a:t>
            </a:r>
            <a:r>
              <a:rPr lang="en-US" dirty="0"/>
              <a:t>is unsaturated, saturated, or super-saturated</a:t>
            </a:r>
            <a:endParaRPr lang="en-US" dirty="0" smtClean="0"/>
          </a:p>
        </p:txBody>
      </p:sp>
      <p:pic>
        <p:nvPicPr>
          <p:cNvPr id="1026" name="Picture 2" descr="solubilit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178289"/>
            <a:ext cx="3921919" cy="367971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251942" y="3660108"/>
            <a:ext cx="4702833" cy="2588292"/>
          </a:xfrm>
          <a:prstGeom prst="rect">
            <a:avLst/>
          </a:prstGeom>
        </p:spPr>
      </p:pic>
    </p:spTree>
    <p:extLst>
      <p:ext uri="{BB962C8B-B14F-4D97-AF65-F5344CB8AC3E}">
        <p14:creationId xmlns:p14="http://schemas.microsoft.com/office/powerpoint/2010/main" val="47489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3607</TotalTime>
  <Words>1819</Words>
  <Application>Microsoft Office PowerPoint</Application>
  <PresentationFormat>On-screen Show (4:3)</PresentationFormat>
  <Paragraphs>463</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Cambria Math</vt:lpstr>
      <vt:lpstr>Tahoma</vt:lpstr>
      <vt:lpstr>Times New Roman</vt:lpstr>
      <vt:lpstr>Office Theme</vt:lpstr>
      <vt:lpstr>Solutions  </vt:lpstr>
      <vt:lpstr>Solubility Terminology</vt:lpstr>
      <vt:lpstr>Types of solutions </vt:lpstr>
      <vt:lpstr>Factors that affect rate of dissolving</vt:lpstr>
      <vt:lpstr>Factors that affect rate of dissolving</vt:lpstr>
      <vt:lpstr>HONORS -- Solubility</vt:lpstr>
      <vt:lpstr>Solubility</vt:lpstr>
      <vt:lpstr>Solubility</vt:lpstr>
      <vt:lpstr>Solubility Curve and Table </vt:lpstr>
      <vt:lpstr>Reading Solubility Charts</vt:lpstr>
      <vt:lpstr>Reading Solubility Charts</vt:lpstr>
      <vt:lpstr>Reading Solubility Charts</vt:lpstr>
      <vt:lpstr>PowerPoint Presentation</vt:lpstr>
      <vt:lpstr>Solutions Basics</vt:lpstr>
      <vt:lpstr>Molarity</vt:lpstr>
      <vt:lpstr>Molarity Example</vt:lpstr>
      <vt:lpstr>Molarity Example</vt:lpstr>
      <vt:lpstr>Molarity Example</vt:lpstr>
      <vt:lpstr>Molarity Practice (Chemical Formulas)</vt:lpstr>
      <vt:lpstr>Molality</vt:lpstr>
      <vt:lpstr>Molality example 1</vt:lpstr>
      <vt:lpstr>Molality example 2</vt:lpstr>
      <vt:lpstr>Dilution</vt:lpstr>
      <vt:lpstr>The Dilution Equation</vt:lpstr>
      <vt:lpstr>Dilution Example #1</vt:lpstr>
      <vt:lpstr>Dilution Example #2</vt:lpstr>
      <vt:lpstr>Dilution Example #3</vt:lpstr>
      <vt:lpstr>Dilution Example #4</vt:lpstr>
      <vt:lpstr>Colligative properties </vt:lpstr>
      <vt:lpstr>Colligative properties </vt:lpstr>
      <vt:lpstr>Colligative properties</vt:lpstr>
      <vt:lpstr>Colligative properties calculations</vt:lpstr>
      <vt:lpstr>Colligative properties </vt:lpstr>
      <vt:lpstr>Colligative properties </vt:lpstr>
      <vt:lpstr>Colligative properties </vt:lpstr>
      <vt:lpstr>Concentration by % mass or % volume</vt:lpstr>
      <vt:lpstr>Concentration by % mass or % volume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Acids, Bases, and Salts</dc:title>
  <dc:creator>Charlena</dc:creator>
  <cp:lastModifiedBy>Raines, Charlena</cp:lastModifiedBy>
  <cp:revision>149</cp:revision>
  <cp:lastPrinted>2013-05-07T16:28:42Z</cp:lastPrinted>
  <dcterms:created xsi:type="dcterms:W3CDTF">2010-04-24T18:49:10Z</dcterms:created>
  <dcterms:modified xsi:type="dcterms:W3CDTF">2016-03-30T18:35:25Z</dcterms:modified>
</cp:coreProperties>
</file>